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256" r:id="rId2"/>
    <p:sldId id="270" r:id="rId3"/>
    <p:sldId id="257" r:id="rId4"/>
    <p:sldId id="258" r:id="rId5"/>
    <p:sldId id="277" r:id="rId6"/>
    <p:sldId id="267" r:id="rId7"/>
    <p:sldId id="259" r:id="rId8"/>
    <p:sldId id="260" r:id="rId9"/>
    <p:sldId id="263" r:id="rId10"/>
    <p:sldId id="264" r:id="rId11"/>
    <p:sldId id="261" r:id="rId12"/>
    <p:sldId id="265" r:id="rId13"/>
    <p:sldId id="273" r:id="rId14"/>
    <p:sldId id="275" r:id="rId15"/>
    <p:sldId id="262" r:id="rId16"/>
    <p:sldId id="266" r:id="rId17"/>
    <p:sldId id="268" r:id="rId18"/>
    <p:sldId id="281" r:id="rId19"/>
    <p:sldId id="284" r:id="rId20"/>
    <p:sldId id="282" r:id="rId21"/>
    <p:sldId id="280" r:id="rId22"/>
    <p:sldId id="283" r:id="rId23"/>
    <p:sldId id="272" r:id="rId24"/>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1"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3D5B"/>
    <a:srgbClr val="36394A"/>
    <a:srgbClr val="F2F2F2"/>
    <a:srgbClr val="24337C"/>
    <a:srgbClr val="0C5B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660" y="108"/>
      </p:cViewPr>
      <p:guideLst>
        <p:guide orient="horz" pos="259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A23776-2580-4842-B556-CA2BB029DB13}" type="datetimeFigureOut">
              <a:rPr lang="pl-PL" smtClean="0"/>
              <a:pPr/>
              <a:t>15 wrz 2021</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BC07CA3-EF44-4D80-930C-AE4DE74BB9E6}" type="slidenum">
              <a:rPr lang="pl-PL" smtClean="0"/>
              <a:pPr/>
              <a:t>‹#›</a:t>
            </a:fld>
            <a:endParaRPr lang="pl-PL"/>
          </a:p>
        </p:txBody>
      </p:sp>
    </p:spTree>
    <p:extLst>
      <p:ext uri="{BB962C8B-B14F-4D97-AF65-F5344CB8AC3E}">
        <p14:creationId xmlns:p14="http://schemas.microsoft.com/office/powerpoint/2010/main" val="978412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B480243-E624-4049-BAE0-67D97CE4A4DB}"/>
              </a:ext>
            </a:extLst>
          </p:cNvPr>
          <p:cNvSpPr>
            <a:spLocks noGrp="1"/>
          </p:cNvSpPr>
          <p:nvPr>
            <p:ph type="ctrTitle"/>
          </p:nvPr>
        </p:nvSpPr>
        <p:spPr>
          <a:xfrm>
            <a:off x="1524000" y="1122363"/>
            <a:ext cx="9144000" cy="2387600"/>
          </a:xfrm>
        </p:spPr>
        <p:txBody>
          <a:bodyPr anchor="b"/>
          <a:lstStyle>
            <a:lvl1pPr algn="ctr">
              <a:defRPr sz="6000"/>
            </a:lvl1pPr>
          </a:lstStyle>
          <a:p>
            <a:r>
              <a:rPr lang="pl-PL"/>
              <a:t>Kliknij, aby edytować styl</a:t>
            </a:r>
          </a:p>
        </p:txBody>
      </p:sp>
      <p:sp>
        <p:nvSpPr>
          <p:cNvPr id="3" name="Podtytuł 2">
            <a:extLst>
              <a:ext uri="{FF2B5EF4-FFF2-40B4-BE49-F238E27FC236}">
                <a16:creationId xmlns:a16="http://schemas.microsoft.com/office/drawing/2014/main" id="{B8DD0E3A-78AE-4271-9D9D-8FC9FEE1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a:t>Kliknij, aby edytować styl wzorca podtytułu</a:t>
            </a:r>
          </a:p>
        </p:txBody>
      </p:sp>
      <p:sp>
        <p:nvSpPr>
          <p:cNvPr id="4" name="Symbol zastępczy daty 3">
            <a:extLst>
              <a:ext uri="{FF2B5EF4-FFF2-40B4-BE49-F238E27FC236}">
                <a16:creationId xmlns:a16="http://schemas.microsoft.com/office/drawing/2014/main" id="{B7184E12-4611-4442-A025-BB29D7287EC5}"/>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5" name="Symbol zastępczy stopki 4">
            <a:extLst>
              <a:ext uri="{FF2B5EF4-FFF2-40B4-BE49-F238E27FC236}">
                <a16:creationId xmlns:a16="http://schemas.microsoft.com/office/drawing/2014/main" id="{13FD24E6-19F1-4BF3-AA06-75F4FEEB004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9436538-2090-4EEB-AC20-E706C74F7437}"/>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3737664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91ADCB6-5637-48EB-9D28-33EE0ADCFA04}"/>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BD2E5D8F-8162-4532-AE28-E9B91A8B3812}"/>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7C533BEB-860F-4C62-BA5E-018B9DD92373}"/>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5" name="Symbol zastępczy stopki 4">
            <a:extLst>
              <a:ext uri="{FF2B5EF4-FFF2-40B4-BE49-F238E27FC236}">
                <a16:creationId xmlns:a16="http://schemas.microsoft.com/office/drawing/2014/main" id="{FF035D4F-5B22-48D0-B6A2-4F848845B3B7}"/>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6E0CE76-641B-4B89-9916-5E2DACF5634A}"/>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3246799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7ACD2235-AB06-4039-A70D-158F6472C8A8}"/>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A1283F9C-3EFF-4EE8-85C4-729F97C04062}"/>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5A5E7C9C-EB00-482C-A3F7-7C7FF7CE774C}"/>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5" name="Symbol zastępczy stopki 4">
            <a:extLst>
              <a:ext uri="{FF2B5EF4-FFF2-40B4-BE49-F238E27FC236}">
                <a16:creationId xmlns:a16="http://schemas.microsoft.com/office/drawing/2014/main" id="{DE9D1266-A263-4153-86B6-60AA4E3B53F4}"/>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4C2453B9-5999-4B11-A869-289CC8CE4A6B}"/>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1507999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0A32C88-2E10-49F6-AB7B-4125CFCBA13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115D5354-DAF6-43D0-8E4D-811411EF9F9A}"/>
              </a:ext>
            </a:extLst>
          </p:cNvPr>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2DD6E058-2F75-4926-B3C6-EF4D739036B6}"/>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5" name="Symbol zastępczy stopki 4">
            <a:extLst>
              <a:ext uri="{FF2B5EF4-FFF2-40B4-BE49-F238E27FC236}">
                <a16:creationId xmlns:a16="http://schemas.microsoft.com/office/drawing/2014/main" id="{4A37F259-66C1-4476-A0F8-1168604E193C}"/>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266CA0E3-AE53-4551-AF36-FD84A8603CDA}"/>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106104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FA7AD49-01EA-419B-917E-BE3B41C30DD1}"/>
              </a:ext>
            </a:extLst>
          </p:cNvPr>
          <p:cNvSpPr>
            <a:spLocks noGrp="1"/>
          </p:cNvSpPr>
          <p:nvPr>
            <p:ph type="title"/>
          </p:nvPr>
        </p:nvSpPr>
        <p:spPr>
          <a:xfrm>
            <a:off x="831850" y="1709738"/>
            <a:ext cx="10515600" cy="2852737"/>
          </a:xfrm>
        </p:spPr>
        <p:txBody>
          <a:bodyPr anchor="b"/>
          <a:lstStyle>
            <a:lvl1pPr>
              <a:defRPr sz="6000"/>
            </a:lvl1pPr>
          </a:lstStyle>
          <a:p>
            <a:r>
              <a:rPr lang="pl-PL"/>
              <a:t>Kliknij, aby edytować styl</a:t>
            </a:r>
          </a:p>
        </p:txBody>
      </p:sp>
      <p:sp>
        <p:nvSpPr>
          <p:cNvPr id="3" name="Symbol zastępczy tekstu 2">
            <a:extLst>
              <a:ext uri="{FF2B5EF4-FFF2-40B4-BE49-F238E27FC236}">
                <a16:creationId xmlns:a16="http://schemas.microsoft.com/office/drawing/2014/main" id="{8C8D63FD-4C8F-42F1-81F1-45DA7CAE4E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a:t>Kliknij, aby edytować style wzorca tekstu</a:t>
            </a:r>
          </a:p>
        </p:txBody>
      </p:sp>
      <p:sp>
        <p:nvSpPr>
          <p:cNvPr id="4" name="Symbol zastępczy daty 3">
            <a:extLst>
              <a:ext uri="{FF2B5EF4-FFF2-40B4-BE49-F238E27FC236}">
                <a16:creationId xmlns:a16="http://schemas.microsoft.com/office/drawing/2014/main" id="{C4257F69-9C4E-4384-BFAF-03807FE5F364}"/>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5" name="Symbol zastępczy stopki 4">
            <a:extLst>
              <a:ext uri="{FF2B5EF4-FFF2-40B4-BE49-F238E27FC236}">
                <a16:creationId xmlns:a16="http://schemas.microsoft.com/office/drawing/2014/main" id="{1CDABE93-EB65-4FFC-9524-A413E1D0ED26}"/>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2FD6F74-0FE4-41A0-917E-C57323988459}"/>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35824079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5BDBBF0-3C2C-4145-9919-739DE2CAAB38}"/>
              </a:ext>
            </a:extLst>
          </p:cNvPr>
          <p:cNvSpPr>
            <a:spLocks noGrp="1"/>
          </p:cNvSpPr>
          <p:nvPr>
            <p:ph type="title"/>
          </p:nvPr>
        </p:nvSpPr>
        <p:spPr/>
        <p:txBody>
          <a:bodyPr/>
          <a:lstStyle/>
          <a:p>
            <a:r>
              <a:rPr lang="pl-PL"/>
              <a:t>Kliknij, aby edytować styl</a:t>
            </a:r>
          </a:p>
        </p:txBody>
      </p:sp>
      <p:sp>
        <p:nvSpPr>
          <p:cNvPr id="3" name="Symbol zastępczy zawartości 2">
            <a:extLst>
              <a:ext uri="{FF2B5EF4-FFF2-40B4-BE49-F238E27FC236}">
                <a16:creationId xmlns:a16="http://schemas.microsoft.com/office/drawing/2014/main" id="{EDE6EEE1-D06B-4EA2-B153-6E0B08DB02C2}"/>
              </a:ext>
            </a:extLst>
          </p:cNvPr>
          <p:cNvSpPr>
            <a:spLocks noGrp="1"/>
          </p:cNvSpPr>
          <p:nvPr>
            <p:ph sz="half" idx="1"/>
          </p:nvPr>
        </p:nvSpPr>
        <p:spPr>
          <a:xfrm>
            <a:off x="838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a:extLst>
              <a:ext uri="{FF2B5EF4-FFF2-40B4-BE49-F238E27FC236}">
                <a16:creationId xmlns:a16="http://schemas.microsoft.com/office/drawing/2014/main" id="{021AE6C8-BD3B-4DAD-AEB7-1598B7270506}"/>
              </a:ext>
            </a:extLst>
          </p:cNvPr>
          <p:cNvSpPr>
            <a:spLocks noGrp="1"/>
          </p:cNvSpPr>
          <p:nvPr>
            <p:ph sz="half" idx="2"/>
          </p:nvPr>
        </p:nvSpPr>
        <p:spPr>
          <a:xfrm>
            <a:off x="6172200" y="1825625"/>
            <a:ext cx="5181600"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E610F3AA-B802-473B-BD6E-DDCB2EBBCF41}"/>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6" name="Symbol zastępczy stopki 5">
            <a:extLst>
              <a:ext uri="{FF2B5EF4-FFF2-40B4-BE49-F238E27FC236}">
                <a16:creationId xmlns:a16="http://schemas.microsoft.com/office/drawing/2014/main" id="{EA9AA12F-64C4-4A58-BA19-6CF95DCF6E72}"/>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73CECDAE-566B-410C-B456-04B29EAD236D}"/>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539937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DAE68D1-94B8-44FB-AE47-D292A7CD3623}"/>
              </a:ext>
            </a:extLst>
          </p:cNvPr>
          <p:cNvSpPr>
            <a:spLocks noGrp="1"/>
          </p:cNvSpPr>
          <p:nvPr>
            <p:ph type="title"/>
          </p:nvPr>
        </p:nvSpPr>
        <p:spPr>
          <a:xfrm>
            <a:off x="839788" y="365125"/>
            <a:ext cx="10515600" cy="1325563"/>
          </a:xfrm>
        </p:spPr>
        <p:txBody>
          <a:bodyPr/>
          <a:lstStyle/>
          <a:p>
            <a:r>
              <a:rPr lang="pl-PL"/>
              <a:t>Kliknij, aby edytować styl</a:t>
            </a:r>
          </a:p>
        </p:txBody>
      </p:sp>
      <p:sp>
        <p:nvSpPr>
          <p:cNvPr id="3" name="Symbol zastępczy tekstu 2">
            <a:extLst>
              <a:ext uri="{FF2B5EF4-FFF2-40B4-BE49-F238E27FC236}">
                <a16:creationId xmlns:a16="http://schemas.microsoft.com/office/drawing/2014/main" id="{F904639E-3EF7-4668-A72B-92B9F72D4D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a:extLst>
              <a:ext uri="{FF2B5EF4-FFF2-40B4-BE49-F238E27FC236}">
                <a16:creationId xmlns:a16="http://schemas.microsoft.com/office/drawing/2014/main" id="{E07CC95C-83B6-4D55-AC8D-7409FDB3ECA4}"/>
              </a:ext>
            </a:extLst>
          </p:cNvPr>
          <p:cNvSpPr>
            <a:spLocks noGrp="1"/>
          </p:cNvSpPr>
          <p:nvPr>
            <p:ph sz="half" idx="2"/>
          </p:nvPr>
        </p:nvSpPr>
        <p:spPr>
          <a:xfrm>
            <a:off x="839788" y="2505075"/>
            <a:ext cx="5157787"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a:extLst>
              <a:ext uri="{FF2B5EF4-FFF2-40B4-BE49-F238E27FC236}">
                <a16:creationId xmlns:a16="http://schemas.microsoft.com/office/drawing/2014/main" id="{0F77E5E5-51B7-4915-BA53-03680079F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a:extLst>
              <a:ext uri="{FF2B5EF4-FFF2-40B4-BE49-F238E27FC236}">
                <a16:creationId xmlns:a16="http://schemas.microsoft.com/office/drawing/2014/main" id="{15ED63EE-B071-4C2B-BAE5-D245BF8A4E65}"/>
              </a:ext>
            </a:extLst>
          </p:cNvPr>
          <p:cNvSpPr>
            <a:spLocks noGrp="1"/>
          </p:cNvSpPr>
          <p:nvPr>
            <p:ph sz="quarter" idx="4"/>
          </p:nvPr>
        </p:nvSpPr>
        <p:spPr>
          <a:xfrm>
            <a:off x="6172200" y="2505075"/>
            <a:ext cx="5183188" cy="368458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a:extLst>
              <a:ext uri="{FF2B5EF4-FFF2-40B4-BE49-F238E27FC236}">
                <a16:creationId xmlns:a16="http://schemas.microsoft.com/office/drawing/2014/main" id="{D00212EF-E747-4F01-8438-B66F48E3E4CF}"/>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8" name="Symbol zastępczy stopki 7">
            <a:extLst>
              <a:ext uri="{FF2B5EF4-FFF2-40B4-BE49-F238E27FC236}">
                <a16:creationId xmlns:a16="http://schemas.microsoft.com/office/drawing/2014/main" id="{507C95CA-06F1-4D9D-833F-1C273417F139}"/>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6C62C96F-E74C-4C62-B171-8D9106917EE3}"/>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1909025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EF4F402-672B-44D6-95D9-AC8C8560EAB9}"/>
              </a:ext>
            </a:extLst>
          </p:cNvPr>
          <p:cNvSpPr>
            <a:spLocks noGrp="1"/>
          </p:cNvSpPr>
          <p:nvPr>
            <p:ph type="title"/>
          </p:nvPr>
        </p:nvSpPr>
        <p:spPr/>
        <p:txBody>
          <a:bodyPr/>
          <a:lstStyle/>
          <a:p>
            <a:r>
              <a:rPr lang="pl-PL"/>
              <a:t>Kliknij, aby edytować styl</a:t>
            </a:r>
          </a:p>
        </p:txBody>
      </p:sp>
      <p:sp>
        <p:nvSpPr>
          <p:cNvPr id="3" name="Symbol zastępczy daty 2">
            <a:extLst>
              <a:ext uri="{FF2B5EF4-FFF2-40B4-BE49-F238E27FC236}">
                <a16:creationId xmlns:a16="http://schemas.microsoft.com/office/drawing/2014/main" id="{02A0A01A-488A-4E60-A314-9FBCAD180AB9}"/>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4" name="Symbol zastępczy stopki 3">
            <a:extLst>
              <a:ext uri="{FF2B5EF4-FFF2-40B4-BE49-F238E27FC236}">
                <a16:creationId xmlns:a16="http://schemas.microsoft.com/office/drawing/2014/main" id="{454E90F2-CC47-4355-934A-629A6BAE2E86}"/>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EA6A2871-CA39-487A-A867-9C7CA1CB51AF}"/>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3796904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D325A40E-1064-4F32-A60A-336288DD8D0E}"/>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3" name="Symbol zastępczy stopki 2">
            <a:extLst>
              <a:ext uri="{FF2B5EF4-FFF2-40B4-BE49-F238E27FC236}">
                <a16:creationId xmlns:a16="http://schemas.microsoft.com/office/drawing/2014/main" id="{B0C7ED8E-EA3E-42FF-80A7-6C36E7A226B4}"/>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5E8EFCFF-A64A-4761-9EFE-7F965761B821}"/>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26306432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B2137E4B-4B7D-426C-B299-ABACD5A35EFF}"/>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12659C93-83A3-478E-A36B-21A343F411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7115521A-0C14-4144-AD53-ADD80AEDB1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2687ECA0-3804-40BB-AD01-DE0B0A049AD7}"/>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6" name="Symbol zastępczy stopki 5">
            <a:extLst>
              <a:ext uri="{FF2B5EF4-FFF2-40B4-BE49-F238E27FC236}">
                <a16:creationId xmlns:a16="http://schemas.microsoft.com/office/drawing/2014/main" id="{3FDEAB5D-06EA-4C50-A59E-10EBA8F25C01}"/>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8EC893B2-0C11-48BA-B4CE-6E317232A02C}"/>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3212256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387C1851-45C1-4FF0-A6AC-C52F21D88D39}"/>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AD15F889-32C8-401E-8EB8-77965C39E7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34EE73EE-B63E-4700-8DE2-AEBAC12A10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BCD39999-47B2-4ED4-8C46-F24348541CA7}"/>
              </a:ext>
            </a:extLst>
          </p:cNvPr>
          <p:cNvSpPr>
            <a:spLocks noGrp="1"/>
          </p:cNvSpPr>
          <p:nvPr>
            <p:ph type="dt" sz="half" idx="10"/>
          </p:nvPr>
        </p:nvSpPr>
        <p:spPr/>
        <p:txBody>
          <a:bodyPr/>
          <a:lstStyle/>
          <a:p>
            <a:fld id="{94251296-527E-4BB0-B268-772AABA32942}" type="datetimeFigureOut">
              <a:rPr lang="pl-PL" smtClean="0"/>
              <a:pPr/>
              <a:t>15 wrz 2021</a:t>
            </a:fld>
            <a:endParaRPr lang="pl-PL"/>
          </a:p>
        </p:txBody>
      </p:sp>
      <p:sp>
        <p:nvSpPr>
          <p:cNvPr id="6" name="Symbol zastępczy stopki 5">
            <a:extLst>
              <a:ext uri="{FF2B5EF4-FFF2-40B4-BE49-F238E27FC236}">
                <a16:creationId xmlns:a16="http://schemas.microsoft.com/office/drawing/2014/main" id="{F816F84C-1444-4AA9-B9B2-DBFB0ABA716B}"/>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884274F-8981-4F66-B247-02079F379537}"/>
              </a:ext>
            </a:extLst>
          </p:cNvPr>
          <p:cNvSpPr>
            <a:spLocks noGrp="1"/>
          </p:cNvSpPr>
          <p:nvPr>
            <p:ph type="sldNum" sz="quarter" idx="12"/>
          </p:nvPr>
        </p:nvSpPr>
        <p:spPr/>
        <p:txBody>
          <a:bodyPr/>
          <a:lstStyle/>
          <a:p>
            <a:fld id="{92D653EA-95DF-46FF-93C1-28020525C556}" type="slidenum">
              <a:rPr lang="pl-PL" smtClean="0"/>
              <a:pPr/>
              <a:t>‹#›</a:t>
            </a:fld>
            <a:endParaRPr lang="pl-PL"/>
          </a:p>
        </p:txBody>
      </p:sp>
    </p:spTree>
    <p:extLst>
      <p:ext uri="{BB962C8B-B14F-4D97-AF65-F5344CB8AC3E}">
        <p14:creationId xmlns:p14="http://schemas.microsoft.com/office/powerpoint/2010/main" val="530472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2C38C932-A3E7-4B0F-953D-E20D574AB7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a:extLst>
              <a:ext uri="{FF2B5EF4-FFF2-40B4-BE49-F238E27FC236}">
                <a16:creationId xmlns:a16="http://schemas.microsoft.com/office/drawing/2014/main" id="{E74E0C0B-7F1D-4ECD-B5E7-60D521F955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F2580D02-B576-42ED-929E-F5F1C947CD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251296-527E-4BB0-B268-772AABA32942}" type="datetimeFigureOut">
              <a:rPr lang="pl-PL" smtClean="0"/>
              <a:pPr/>
              <a:t>15 wrz 2021</a:t>
            </a:fld>
            <a:endParaRPr lang="pl-PL"/>
          </a:p>
        </p:txBody>
      </p:sp>
      <p:sp>
        <p:nvSpPr>
          <p:cNvPr id="5" name="Symbol zastępczy stopki 4">
            <a:extLst>
              <a:ext uri="{FF2B5EF4-FFF2-40B4-BE49-F238E27FC236}">
                <a16:creationId xmlns:a16="http://schemas.microsoft.com/office/drawing/2014/main" id="{A22DEACC-529B-4BF1-90F9-92F90F9FA2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a:extLst>
              <a:ext uri="{FF2B5EF4-FFF2-40B4-BE49-F238E27FC236}">
                <a16:creationId xmlns:a16="http://schemas.microsoft.com/office/drawing/2014/main" id="{090243C5-0DEA-4185-AC09-1867CFFE9B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653EA-95DF-46FF-93C1-28020525C556}" type="slidenum">
              <a:rPr lang="pl-PL" smtClean="0"/>
              <a:pPr/>
              <a:t>‹#›</a:t>
            </a:fld>
            <a:endParaRPr lang="pl-PL"/>
          </a:p>
        </p:txBody>
      </p:sp>
    </p:spTree>
    <p:extLst>
      <p:ext uri="{BB962C8B-B14F-4D97-AF65-F5344CB8AC3E}">
        <p14:creationId xmlns:p14="http://schemas.microsoft.com/office/powerpoint/2010/main" val="4359555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3.png"/><Relationship Id="rId7" Type="http://schemas.openxmlformats.org/officeDocument/2006/relationships/image" Target="../media/image5.jpe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svg"/><Relationship Id="rId3" Type="http://schemas.openxmlformats.org/officeDocument/2006/relationships/image" Target="../media/image27.svg"/><Relationship Id="rId7" Type="http://schemas.openxmlformats.org/officeDocument/2006/relationships/image" Target="../media/image31.svg"/><Relationship Id="rId12" Type="http://schemas.openxmlformats.org/officeDocument/2006/relationships/image" Target="../media/image2.pn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jpeg"/><Relationship Id="rId5" Type="http://schemas.openxmlformats.org/officeDocument/2006/relationships/image" Target="../media/image29.sv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 Id="rId14" Type="http://schemas.openxmlformats.org/officeDocument/2006/relationships/image" Target="../media/image5.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7.jpeg"/><Relationship Id="rId7" Type="http://schemas.openxmlformats.org/officeDocument/2006/relationships/image" Target="../media/image41.jpeg"/><Relationship Id="rId2"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10" Type="http://schemas.openxmlformats.org/officeDocument/2006/relationships/image" Target="../media/image5.jpeg"/><Relationship Id="rId4" Type="http://schemas.openxmlformats.org/officeDocument/2006/relationships/image" Target="../media/image38.jpeg"/><Relationship Id="rId9"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png"/><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10" Type="http://schemas.openxmlformats.org/officeDocument/2006/relationships/image" Target="../media/image5.jpeg"/><Relationship Id="rId4" Type="http://schemas.openxmlformats.org/officeDocument/2006/relationships/image" Target="../media/image44.jpeg"/><Relationship Id="rId9" Type="http://schemas.openxmlformats.org/officeDocument/2006/relationships/image" Target="../media/image3.svg"/></Relationships>
</file>

<file path=ppt/slides/_rels/slide14.xml.rels><?xml version="1.0" encoding="UTF-8" standalone="yes"?>
<Relationships xmlns="http://schemas.openxmlformats.org/package/2006/relationships"><Relationship Id="rId8" Type="http://schemas.openxmlformats.org/officeDocument/2006/relationships/image" Target="../media/image54.jpeg"/><Relationship Id="rId13" Type="http://schemas.openxmlformats.org/officeDocument/2006/relationships/image" Target="../media/image5.jpeg"/><Relationship Id="rId3" Type="http://schemas.openxmlformats.org/officeDocument/2006/relationships/image" Target="../media/image49.jpeg"/><Relationship Id="rId7" Type="http://schemas.openxmlformats.org/officeDocument/2006/relationships/image" Target="../media/image53.jpeg"/><Relationship Id="rId12" Type="http://schemas.openxmlformats.org/officeDocument/2006/relationships/image" Target="../media/image3.svg"/><Relationship Id="rId2" Type="http://schemas.openxmlformats.org/officeDocument/2006/relationships/image" Target="../media/image48.jpeg"/><Relationship Id="rId1" Type="http://schemas.openxmlformats.org/officeDocument/2006/relationships/slideLayout" Target="../slideLayouts/slideLayout1.xml"/><Relationship Id="rId6" Type="http://schemas.openxmlformats.org/officeDocument/2006/relationships/image" Target="../media/image52.jpeg"/><Relationship Id="rId11" Type="http://schemas.openxmlformats.org/officeDocument/2006/relationships/image" Target="../media/image2.png"/><Relationship Id="rId5" Type="http://schemas.openxmlformats.org/officeDocument/2006/relationships/image" Target="../media/image51.jpeg"/><Relationship Id="rId10" Type="http://schemas.openxmlformats.org/officeDocument/2006/relationships/image" Target="../media/image56.jpeg"/><Relationship Id="rId4" Type="http://schemas.openxmlformats.org/officeDocument/2006/relationships/image" Target="../media/image50.jpeg"/><Relationship Id="rId9" Type="http://schemas.openxmlformats.org/officeDocument/2006/relationships/image" Target="../media/image55.jpeg"/></Relationships>
</file>

<file path=ppt/slides/_rels/slide15.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58.png"/><Relationship Id="rId7" Type="http://schemas.openxmlformats.org/officeDocument/2006/relationships/image" Target="../media/image3.svg"/><Relationship Id="rId2" Type="http://schemas.openxmlformats.org/officeDocument/2006/relationships/image" Target="../media/image57.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60.jpeg"/><Relationship Id="rId4" Type="http://schemas.openxmlformats.org/officeDocument/2006/relationships/image" Target="../media/image59.png"/></Relationships>
</file>

<file path=ppt/slides/_rels/slide1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5.jpeg"/><Relationship Id="rId2" Type="http://schemas.openxmlformats.org/officeDocument/2006/relationships/image" Target="../media/image61.jpe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3.jpeg"/></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5.jpe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9.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svg"/></Relationships>
</file>

<file path=ppt/slides/_rels/slide21.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image" Target="../media/image5.jpe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3.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5.jpeg"/><Relationship Id="rId4"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sv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10.jpeg"/><Relationship Id="rId7"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sv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3.sv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9.png"/><Relationship Id="rId7" Type="http://schemas.openxmlformats.org/officeDocument/2006/relationships/image" Target="../media/image3.svg"/><Relationship Id="rId2"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az 2" descr="Obraz zawierający computer, wewnątrz, osoba, komputer&#10;&#10;Opis wygenerowany automatycznie">
            <a:extLst>
              <a:ext uri="{FF2B5EF4-FFF2-40B4-BE49-F238E27FC236}">
                <a16:creationId xmlns:a16="http://schemas.microsoft.com/office/drawing/2014/main" id="{A8A42D15-647F-4FAD-ADA5-43391DADE48D}"/>
              </a:ext>
            </a:extLst>
          </p:cNvPr>
          <p:cNvPicPr>
            <a:picLocks noChangeAspect="1"/>
          </p:cNvPicPr>
          <p:nvPr/>
        </p:nvPicPr>
        <p:blipFill rotWithShape="1">
          <a:blip r:embed="rId2">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8" name="Prostokąt 7">
            <a:extLst>
              <a:ext uri="{FF2B5EF4-FFF2-40B4-BE49-F238E27FC236}">
                <a16:creationId xmlns:a16="http://schemas.microsoft.com/office/drawing/2014/main" id="{2701B7EE-15D2-4F26-A99B-B71E0B0B0ED9}"/>
              </a:ext>
            </a:extLst>
          </p:cNvPr>
          <p:cNvSpPr/>
          <p:nvPr/>
        </p:nvSpPr>
        <p:spPr>
          <a:xfrm>
            <a:off x="5911850" y="2184400"/>
            <a:ext cx="5588000" cy="335280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Prostokąt 8">
            <a:extLst>
              <a:ext uri="{FF2B5EF4-FFF2-40B4-BE49-F238E27FC236}">
                <a16:creationId xmlns:a16="http://schemas.microsoft.com/office/drawing/2014/main" id="{BCA088C1-3E36-43B2-9DDC-ABCD9DE2608E}"/>
              </a:ext>
            </a:extLst>
          </p:cNvPr>
          <p:cNvSpPr/>
          <p:nvPr/>
        </p:nvSpPr>
        <p:spPr>
          <a:xfrm>
            <a:off x="527050" y="-95250"/>
            <a:ext cx="1682750" cy="1581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a:extLst>
              <a:ext uri="{FF2B5EF4-FFF2-40B4-BE49-F238E27FC236}">
                <a16:creationId xmlns:a16="http://schemas.microsoft.com/office/drawing/2014/main" id="{9A562C5F-871D-497F-A5CE-2EC416A1B1C4}"/>
              </a:ext>
            </a:extLst>
          </p:cNvPr>
          <p:cNvSpPr txBox="1"/>
          <p:nvPr/>
        </p:nvSpPr>
        <p:spPr>
          <a:xfrm>
            <a:off x="5911850" y="3314700"/>
            <a:ext cx="5588000" cy="769441"/>
          </a:xfrm>
          <a:prstGeom prst="rect">
            <a:avLst/>
          </a:prstGeom>
          <a:noFill/>
        </p:spPr>
        <p:txBody>
          <a:bodyPr wrap="square">
            <a:spAutoFit/>
          </a:bodyPr>
          <a:lstStyle/>
          <a:p>
            <a:pPr algn="ctr"/>
            <a:r>
              <a:rPr lang="en-US" sz="4400" b="1" dirty="0">
                <a:solidFill>
                  <a:schemeClr val="bg1"/>
                </a:solidFill>
                <a:effectLst/>
                <a:latin typeface="Roboto" panose="02000000000000000000" pitchFamily="2" charset="0"/>
                <a:ea typeface="Roboto" panose="02000000000000000000" pitchFamily="2" charset="0"/>
              </a:rPr>
              <a:t>RESBUD SE </a:t>
            </a:r>
            <a:endParaRPr lang="pl-PL" sz="4400" b="1" dirty="0">
              <a:solidFill>
                <a:schemeClr val="bg1"/>
              </a:solidFill>
              <a:latin typeface="Roboto" panose="02000000000000000000" pitchFamily="2" charset="0"/>
              <a:ea typeface="Roboto" panose="02000000000000000000" pitchFamily="2" charset="0"/>
            </a:endParaRPr>
          </a:p>
        </p:txBody>
      </p:sp>
      <p:sp>
        <p:nvSpPr>
          <p:cNvPr id="14" name="pole tekstowe 13">
            <a:extLst>
              <a:ext uri="{FF2B5EF4-FFF2-40B4-BE49-F238E27FC236}">
                <a16:creationId xmlns:a16="http://schemas.microsoft.com/office/drawing/2014/main" id="{20187398-CED4-41D1-A8AB-8BC18F62696E}"/>
              </a:ext>
            </a:extLst>
          </p:cNvPr>
          <p:cNvSpPr txBox="1"/>
          <p:nvPr/>
        </p:nvSpPr>
        <p:spPr>
          <a:xfrm>
            <a:off x="5911850" y="3987522"/>
            <a:ext cx="5588000" cy="523220"/>
          </a:xfrm>
          <a:prstGeom prst="rect">
            <a:avLst/>
          </a:prstGeom>
          <a:noFill/>
        </p:spPr>
        <p:txBody>
          <a:bodyPr wrap="square">
            <a:spAutoFit/>
          </a:bodyPr>
          <a:lstStyle/>
          <a:p>
            <a:pPr algn="ctr"/>
            <a:r>
              <a:rPr lang="en-US" sz="2800">
                <a:solidFill>
                  <a:schemeClr val="bg1"/>
                </a:solidFill>
                <a:latin typeface="Roboto" panose="02000000000000000000" pitchFamily="2" charset="0"/>
                <a:ea typeface="Roboto" panose="02000000000000000000" pitchFamily="2" charset="0"/>
              </a:rPr>
              <a:t>we build to connect people</a:t>
            </a:r>
            <a:endParaRPr lang="pl-PL" sz="2800">
              <a:solidFill>
                <a:schemeClr val="bg1"/>
              </a:solidFill>
              <a:latin typeface="Roboto" panose="02000000000000000000" pitchFamily="2" charset="0"/>
              <a:ea typeface="Roboto" panose="02000000000000000000" pitchFamily="2" charset="0"/>
            </a:endParaRPr>
          </a:p>
        </p:txBody>
      </p:sp>
      <p:sp>
        <p:nvSpPr>
          <p:cNvPr id="13" name="pole tekstowe 15">
            <a:extLst>
              <a:ext uri="{FF2B5EF4-FFF2-40B4-BE49-F238E27FC236}">
                <a16:creationId xmlns:a16="http://schemas.microsoft.com/office/drawing/2014/main" id="{D236FF5E-2B5C-4DC8-9731-7CBB14FD45A5}"/>
              </a:ext>
            </a:extLst>
          </p:cNvPr>
          <p:cNvSpPr txBox="1"/>
          <p:nvPr/>
        </p:nvSpPr>
        <p:spPr>
          <a:xfrm>
            <a:off x="4806950" y="6387487"/>
            <a:ext cx="2209799" cy="280013"/>
          </a:xfrm>
          <a:prstGeom prst="rect">
            <a:avLst/>
          </a:prstGeom>
          <a:noFill/>
          <a:effectLst>
            <a:outerShdw blurRad="50800" dist="38100" dir="2700000" algn="tl" rotWithShape="0">
              <a:prstClr val="black">
                <a:alpha val="40000"/>
              </a:prstClr>
            </a:outerShdw>
          </a:effectLst>
        </p:spPr>
        <p:txBody>
          <a:bodyPr wrap="square" lIns="91440" tIns="45720" rIns="91440" bIns="45720" anchor="t">
            <a:spAutoFit/>
          </a:bodyPr>
          <a:ls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7000"/>
              </a:lnSpc>
              <a:spcAft>
                <a:spcPts val="600"/>
              </a:spcAft>
            </a:pPr>
            <a:r>
              <a:rPr lang="pl-PL" sz="1200">
                <a:solidFill>
                  <a:schemeClr val="bg1"/>
                </a:solidFill>
                <a:latin typeface="Roboto" panose="02000000000000000000" pitchFamily="2" charset="0"/>
                <a:ea typeface="Roboto" panose="02000000000000000000" pitchFamily="2" charset="0"/>
                <a:cs typeface="Times New Roman"/>
              </a:rPr>
              <a:t>August 2021</a:t>
            </a:r>
            <a:endParaRPr lang="en-US" sz="1200">
              <a:solidFill>
                <a:schemeClr val="bg1"/>
              </a:solidFill>
              <a:effectLst/>
              <a:latin typeface="Roboto" panose="02000000000000000000" pitchFamily="2" charset="0"/>
              <a:ea typeface="Roboto" panose="02000000000000000000" pitchFamily="2" charset="0"/>
              <a:cs typeface="Times New Roman"/>
            </a:endParaRPr>
          </a:p>
        </p:txBody>
      </p:sp>
      <p:pic>
        <p:nvPicPr>
          <p:cNvPr id="10" name="Grafika 9">
            <a:extLst>
              <a:ext uri="{FF2B5EF4-FFF2-40B4-BE49-F238E27FC236}">
                <a16:creationId xmlns:a16="http://schemas.microsoft.com/office/drawing/2014/main" id="{68269AFE-4277-4DF5-8D85-0ECDA8FA1A1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63587" y="85725"/>
            <a:ext cx="1209675" cy="1219200"/>
          </a:xfrm>
          <a:prstGeom prst="rect">
            <a:avLst/>
          </a:prstGeom>
        </p:spPr>
      </p:pic>
    </p:spTree>
    <p:extLst>
      <p:ext uri="{BB962C8B-B14F-4D97-AF65-F5344CB8AC3E}">
        <p14:creationId xmlns:p14="http://schemas.microsoft.com/office/powerpoint/2010/main" val="557183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10</a:t>
            </a:fld>
            <a:endParaRPr lang="pl-PL">
              <a:solidFill>
                <a:schemeClr val="bg1"/>
              </a:solidFill>
              <a:latin typeface="Roboto" panose="02000000000000000000" pitchFamily="2" charset="0"/>
              <a:ea typeface="Roboto" panose="02000000000000000000" pitchFamily="2" charset="0"/>
            </a:endParaRPr>
          </a:p>
        </p:txBody>
      </p:sp>
      <p:sp>
        <p:nvSpPr>
          <p:cNvPr id="20" name="pole tekstowe 19">
            <a:extLst>
              <a:ext uri="{FF2B5EF4-FFF2-40B4-BE49-F238E27FC236}">
                <a16:creationId xmlns:a16="http://schemas.microsoft.com/office/drawing/2014/main" id="{E109CB7A-A752-4A80-BD16-0C9F0113FEB6}"/>
              </a:ext>
            </a:extLst>
          </p:cNvPr>
          <p:cNvSpPr txBox="1"/>
          <p:nvPr/>
        </p:nvSpPr>
        <p:spPr>
          <a:xfrm>
            <a:off x="362484" y="4245852"/>
            <a:ext cx="2558520" cy="1263744"/>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Comprehensive upgrading and retooling of Substation 500/220/110 kV </a:t>
            </a:r>
            <a:r>
              <a:rPr lang="en-US" sz="1200" err="1">
                <a:effectLst/>
                <a:latin typeface="Roboto" panose="02000000000000000000" pitchFamily="2" charset="0"/>
                <a:ea typeface="Roboto" panose="02000000000000000000" pitchFamily="2" charset="0"/>
                <a:cs typeface="Arial" panose="020B0604020202020204" pitchFamily="34" charset="0"/>
              </a:rPr>
              <a:t>Beskudnikovo</a:t>
            </a:r>
            <a:r>
              <a:rPr lang="en-US" sz="1200">
                <a:effectLst/>
                <a:latin typeface="Roboto" panose="02000000000000000000" pitchFamily="2" charset="0"/>
                <a:ea typeface="Roboto" panose="02000000000000000000" pitchFamily="2" charset="0"/>
                <a:cs typeface="Arial" panose="020B0604020202020204" pitchFamily="34" charset="0"/>
              </a:rPr>
              <a:t> for Branch of UES FGS PAO (JSC) – Main Power Networks of the Centre (MES Centra)</a:t>
            </a:r>
          </a:p>
        </p:txBody>
      </p:sp>
      <p:sp>
        <p:nvSpPr>
          <p:cNvPr id="22" name="pole tekstowe 21">
            <a:extLst>
              <a:ext uri="{FF2B5EF4-FFF2-40B4-BE49-F238E27FC236}">
                <a16:creationId xmlns:a16="http://schemas.microsoft.com/office/drawing/2014/main" id="{6CD4EFE1-9C11-46C0-9C52-82FCD10653A1}"/>
              </a:ext>
            </a:extLst>
          </p:cNvPr>
          <p:cNvSpPr txBox="1"/>
          <p:nvPr/>
        </p:nvSpPr>
        <p:spPr>
          <a:xfrm>
            <a:off x="3333489" y="4245852"/>
            <a:ext cx="2558521" cy="1461362"/>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OHTL 500 kV </a:t>
            </a:r>
            <a:r>
              <a:rPr lang="en-US" sz="1200" b="1" err="1">
                <a:effectLst/>
                <a:latin typeface="Roboto" panose="02000000000000000000" pitchFamily="2" charset="0"/>
                <a:ea typeface="Roboto" panose="02000000000000000000" pitchFamily="2" charset="0"/>
                <a:cs typeface="Arial" panose="020B0604020202020204" pitchFamily="34" charset="0"/>
              </a:rPr>
              <a:t>Rostovskaya</a:t>
            </a:r>
            <a:r>
              <a:rPr lang="en-US" sz="1200" b="1">
                <a:effectLst/>
                <a:latin typeface="Roboto" panose="02000000000000000000" pitchFamily="2" charset="0"/>
                <a:ea typeface="Roboto" panose="02000000000000000000" pitchFamily="2" charset="0"/>
                <a:cs typeface="Arial" panose="020B0604020202020204" pitchFamily="34" charset="0"/>
              </a:rPr>
              <a:t> NPP – </a:t>
            </a:r>
            <a:r>
              <a:rPr lang="en-US" sz="1200" b="1" err="1">
                <a:effectLst/>
                <a:latin typeface="Roboto" panose="02000000000000000000" pitchFamily="2" charset="0"/>
                <a:ea typeface="Roboto" panose="02000000000000000000" pitchFamily="2" charset="0"/>
                <a:cs typeface="Arial" panose="020B0604020202020204" pitchFamily="34" charset="0"/>
              </a:rPr>
              <a:t>Tikhoretskaya</a:t>
            </a:r>
            <a:r>
              <a:rPr lang="en-US" sz="1200" b="1">
                <a:effectLst/>
                <a:latin typeface="Roboto" panose="02000000000000000000" pitchFamily="2" charset="0"/>
                <a:ea typeface="Roboto" panose="02000000000000000000" pitchFamily="2" charset="0"/>
                <a:cs typeface="Arial" panose="020B0604020202020204" pitchFamily="34" charset="0"/>
              </a:rPr>
              <a:t> No. 2 </a:t>
            </a:r>
            <a:r>
              <a:rPr lang="en-US" sz="1200">
                <a:effectLst/>
                <a:latin typeface="Roboto" panose="02000000000000000000" pitchFamily="2" charset="0"/>
                <a:ea typeface="Roboto" panose="02000000000000000000" pitchFamily="2" charset="0"/>
                <a:cs typeface="Arial" panose="020B0604020202020204" pitchFamily="34" charset="0"/>
              </a:rPr>
              <a:t>with the expansion of Substation 500 kV </a:t>
            </a:r>
            <a:r>
              <a:rPr lang="en-US" sz="1200" err="1">
                <a:effectLst/>
                <a:latin typeface="Roboto" panose="02000000000000000000" pitchFamily="2" charset="0"/>
                <a:ea typeface="Roboto" panose="02000000000000000000" pitchFamily="2" charset="0"/>
                <a:cs typeface="Arial" panose="020B0604020202020204" pitchFamily="34" charset="0"/>
              </a:rPr>
              <a:t>Tikhoretskaya</a:t>
            </a:r>
            <a:r>
              <a:rPr lang="en-US" sz="1200">
                <a:effectLst/>
                <a:latin typeface="Roboto" panose="02000000000000000000" pitchFamily="2" charset="0"/>
                <a:ea typeface="Roboto" panose="02000000000000000000" pitchFamily="2" charset="0"/>
                <a:cs typeface="Arial" panose="020B0604020202020204" pitchFamily="34" charset="0"/>
              </a:rPr>
              <a:t>. (L=357 279 km) for Branch of UES FGS PAO (JSC) – Main Power Networks of the South (MES Yuga)</a:t>
            </a:r>
          </a:p>
        </p:txBody>
      </p:sp>
      <p:sp>
        <p:nvSpPr>
          <p:cNvPr id="24" name="pole tekstowe 23">
            <a:extLst>
              <a:ext uri="{FF2B5EF4-FFF2-40B4-BE49-F238E27FC236}">
                <a16:creationId xmlns:a16="http://schemas.microsoft.com/office/drawing/2014/main" id="{6EC6D1E7-784F-4DC1-9BEC-5D1C0E88A8C1}"/>
              </a:ext>
            </a:extLst>
          </p:cNvPr>
          <p:cNvSpPr txBox="1"/>
          <p:nvPr/>
        </p:nvSpPr>
        <p:spPr>
          <a:xfrm>
            <a:off x="6304496" y="4232971"/>
            <a:ext cx="2558521" cy="871905"/>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Expansion of Substation 220 kV </a:t>
            </a:r>
            <a:r>
              <a:rPr lang="en-US" sz="1200" err="1">
                <a:effectLst/>
                <a:latin typeface="Roboto" panose="02000000000000000000" pitchFamily="2" charset="0"/>
                <a:ea typeface="Roboto" panose="02000000000000000000" pitchFamily="2" charset="0"/>
                <a:cs typeface="Arial" panose="020B0604020202020204" pitchFamily="34" charset="0"/>
              </a:rPr>
              <a:t>Vanino</a:t>
            </a:r>
            <a:r>
              <a:rPr lang="en-US" sz="1200">
                <a:effectLst/>
                <a:latin typeface="Roboto" panose="02000000000000000000" pitchFamily="2" charset="0"/>
                <a:ea typeface="Roboto" panose="02000000000000000000" pitchFamily="2" charset="0"/>
                <a:cs typeface="Arial" panose="020B0604020202020204" pitchFamily="34" charset="0"/>
              </a:rPr>
              <a:t> for Branch of UES FGS PAO (JSC) – Main Power Networks of the East (MES </a:t>
            </a:r>
            <a:r>
              <a:rPr lang="en-US" sz="1200" err="1">
                <a:effectLst/>
                <a:latin typeface="Roboto" panose="02000000000000000000" pitchFamily="2" charset="0"/>
                <a:ea typeface="Roboto" panose="02000000000000000000" pitchFamily="2" charset="0"/>
                <a:cs typeface="Arial" panose="020B0604020202020204" pitchFamily="34" charset="0"/>
              </a:rPr>
              <a:t>Vostoka</a:t>
            </a:r>
            <a:r>
              <a:rPr lang="en-US" sz="1200">
                <a:effectLst/>
                <a:latin typeface="Roboto" panose="02000000000000000000" pitchFamily="2" charset="0"/>
                <a:ea typeface="Roboto" panose="02000000000000000000" pitchFamily="2" charset="0"/>
                <a:cs typeface="Arial" panose="020B0604020202020204" pitchFamily="34" charset="0"/>
              </a:rPr>
              <a:t>)</a:t>
            </a:r>
          </a:p>
        </p:txBody>
      </p:sp>
      <p:sp>
        <p:nvSpPr>
          <p:cNvPr id="26" name="pole tekstowe 25">
            <a:extLst>
              <a:ext uri="{FF2B5EF4-FFF2-40B4-BE49-F238E27FC236}">
                <a16:creationId xmlns:a16="http://schemas.microsoft.com/office/drawing/2014/main" id="{155B1408-55BB-4098-AC95-4E9AC2FBE6B5}"/>
              </a:ext>
            </a:extLst>
          </p:cNvPr>
          <p:cNvSpPr txBox="1"/>
          <p:nvPr/>
        </p:nvSpPr>
        <p:spPr>
          <a:xfrm>
            <a:off x="9275502" y="4245852"/>
            <a:ext cx="2558521" cy="1263744"/>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Delivery of materials for the construction of 110 kV </a:t>
            </a:r>
            <a:r>
              <a:rPr lang="en-US" sz="1200">
                <a:effectLst/>
                <a:latin typeface="Roboto" panose="02000000000000000000" pitchFamily="2" charset="0"/>
                <a:ea typeface="Roboto" panose="02000000000000000000" pitchFamily="2" charset="0"/>
                <a:cs typeface="Arial" panose="020B0604020202020204" pitchFamily="34" charset="0"/>
              </a:rPr>
              <a:t>power lines during the execution of works to connect the 110 kV PS of the </a:t>
            </a:r>
            <a:r>
              <a:rPr lang="en-US" sz="1200" err="1">
                <a:effectLst/>
                <a:latin typeface="Roboto" panose="02000000000000000000" pitchFamily="2" charset="0"/>
                <a:ea typeface="Roboto" panose="02000000000000000000" pitchFamily="2" charset="0"/>
                <a:cs typeface="Arial" panose="020B0604020202020204" pitchFamily="34" charset="0"/>
              </a:rPr>
              <a:t>Kamenskaya</a:t>
            </a:r>
            <a:r>
              <a:rPr lang="en-US" sz="1200">
                <a:effectLst/>
                <a:latin typeface="Roboto" panose="02000000000000000000" pitchFamily="2" charset="0"/>
                <a:ea typeface="Roboto" panose="02000000000000000000" pitchFamily="2" charset="0"/>
                <a:cs typeface="Arial" panose="020B0604020202020204" pitchFamily="34" charset="0"/>
              </a:rPr>
              <a:t> and </a:t>
            </a:r>
            <a:r>
              <a:rPr lang="en-US" sz="1200" err="1">
                <a:effectLst/>
                <a:latin typeface="Roboto" panose="02000000000000000000" pitchFamily="2" charset="0"/>
                <a:ea typeface="Roboto" panose="02000000000000000000" pitchFamily="2" charset="0"/>
                <a:cs typeface="Arial" panose="020B0604020202020204" pitchFamily="34" charset="0"/>
              </a:rPr>
              <a:t>Sulinskaya</a:t>
            </a:r>
            <a:r>
              <a:rPr lang="en-US" sz="1200">
                <a:effectLst/>
                <a:latin typeface="Roboto" panose="02000000000000000000" pitchFamily="2" charset="0"/>
                <a:ea typeface="Roboto" panose="02000000000000000000" pitchFamily="2" charset="0"/>
                <a:cs typeface="Arial" panose="020B0604020202020204" pitchFamily="34" charset="0"/>
              </a:rPr>
              <a:t> wind farms to the electric networks</a:t>
            </a:r>
          </a:p>
        </p:txBody>
      </p:sp>
      <p:pic>
        <p:nvPicPr>
          <p:cNvPr id="21" name="Obraz 20">
            <a:extLst>
              <a:ext uri="{FF2B5EF4-FFF2-40B4-BE49-F238E27FC236}">
                <a16:creationId xmlns:a16="http://schemas.microsoft.com/office/drawing/2014/main" id="{98C0CE15-F3DC-4EA1-93A1-0776A39C9292}"/>
              </a:ext>
            </a:extLst>
          </p:cNvPr>
          <p:cNvPicPr/>
          <p:nvPr/>
        </p:nvPicPr>
        <p:blipFill>
          <a:blip r:embed="rId2"/>
          <a:stretch>
            <a:fillRect/>
          </a:stretch>
        </p:blipFill>
        <p:spPr>
          <a:xfrm>
            <a:off x="430480" y="2295931"/>
            <a:ext cx="2432949" cy="1808936"/>
          </a:xfrm>
          <a:prstGeom prst="rect">
            <a:avLst/>
          </a:prstGeom>
        </p:spPr>
      </p:pic>
      <p:pic>
        <p:nvPicPr>
          <p:cNvPr id="23" name="Obraz 22">
            <a:extLst>
              <a:ext uri="{FF2B5EF4-FFF2-40B4-BE49-F238E27FC236}">
                <a16:creationId xmlns:a16="http://schemas.microsoft.com/office/drawing/2014/main" id="{4DC8FCBC-BAE6-4383-A2DE-6441504B8974}"/>
              </a:ext>
            </a:extLst>
          </p:cNvPr>
          <p:cNvPicPr/>
          <p:nvPr/>
        </p:nvPicPr>
        <p:blipFill>
          <a:blip r:embed="rId3"/>
          <a:stretch>
            <a:fillRect/>
          </a:stretch>
        </p:blipFill>
        <p:spPr>
          <a:xfrm>
            <a:off x="3398334" y="2295931"/>
            <a:ext cx="2413239" cy="1808936"/>
          </a:xfrm>
          <a:prstGeom prst="rect">
            <a:avLst/>
          </a:prstGeom>
        </p:spPr>
      </p:pic>
      <p:pic>
        <p:nvPicPr>
          <p:cNvPr id="25" name="Obraz 24">
            <a:extLst>
              <a:ext uri="{FF2B5EF4-FFF2-40B4-BE49-F238E27FC236}">
                <a16:creationId xmlns:a16="http://schemas.microsoft.com/office/drawing/2014/main" id="{615C6DB2-9D9B-46CE-AAB0-4D774775E566}"/>
              </a:ext>
            </a:extLst>
          </p:cNvPr>
          <p:cNvPicPr/>
          <p:nvPr/>
        </p:nvPicPr>
        <p:blipFill rotWithShape="1">
          <a:blip r:embed="rId4"/>
          <a:srcRect r="18264"/>
          <a:stretch/>
        </p:blipFill>
        <p:spPr>
          <a:xfrm>
            <a:off x="6265867" y="2300088"/>
            <a:ext cx="2635778" cy="1804779"/>
          </a:xfrm>
          <a:prstGeom prst="rect">
            <a:avLst/>
          </a:prstGeom>
        </p:spPr>
      </p:pic>
      <p:sp>
        <p:nvSpPr>
          <p:cNvPr id="30" name="pole tekstowe 29">
            <a:extLst>
              <a:ext uri="{FF2B5EF4-FFF2-40B4-BE49-F238E27FC236}">
                <a16:creationId xmlns:a16="http://schemas.microsoft.com/office/drawing/2014/main" id="{81FE6835-9B45-4BD3-9705-B8D0D55A4CA5}"/>
              </a:ext>
            </a:extLst>
          </p:cNvPr>
          <p:cNvSpPr txBox="1"/>
          <p:nvPr/>
        </p:nvSpPr>
        <p:spPr>
          <a:xfrm>
            <a:off x="3224741" y="6074067"/>
            <a:ext cx="5742518" cy="445507"/>
          </a:xfrm>
          <a:prstGeom prst="rect">
            <a:avLst/>
          </a:prstGeom>
          <a:noFill/>
        </p:spPr>
        <p:txBody>
          <a:bodyPr wrap="square">
            <a:spAutoFit/>
          </a:bodyPr>
          <a:lstStyle/>
          <a:p>
            <a:pPr algn="ctr">
              <a:lnSpc>
                <a:spcPct val="107000"/>
              </a:lnSpc>
              <a:spcAft>
                <a:spcPts val="600"/>
              </a:spcAft>
            </a:pPr>
            <a:r>
              <a:rPr lang="en-US" sz="1050" i="1">
                <a:effectLst/>
                <a:latin typeface="Roboto" panose="02000000000000000000" pitchFamily="2" charset="0"/>
                <a:ea typeface="Roboto" panose="02000000000000000000" pitchFamily="2" charset="0"/>
                <a:cs typeface="Times New Roman" panose="02020603050405020304" pitchFamily="18" charset="0"/>
              </a:rPr>
              <a:t>The above is to show only some of the numerous ventures undertaken by RESBUD, </a:t>
            </a:r>
            <a:r>
              <a:rPr lang="en-US" sz="1050" i="1"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050" i="1">
                <a:effectLst/>
                <a:latin typeface="Roboto" panose="02000000000000000000" pitchFamily="2" charset="0"/>
                <a:ea typeface="Roboto" panose="02000000000000000000" pitchFamily="2" charset="0"/>
                <a:cs typeface="Times New Roman" panose="02020603050405020304" pitchFamily="18" charset="0"/>
              </a:rPr>
              <a:t>, </a:t>
            </a:r>
            <a:r>
              <a:rPr lang="en-US" sz="1050" i="1" err="1">
                <a:effectLst/>
                <a:latin typeface="Roboto" panose="02000000000000000000" pitchFamily="2" charset="0"/>
                <a:ea typeface="Roboto" panose="02000000000000000000" pitchFamily="2" charset="0"/>
                <a:cs typeface="Times New Roman" panose="02020603050405020304" pitchFamily="18" charset="0"/>
              </a:rPr>
              <a:t>Conpol</a:t>
            </a:r>
            <a:r>
              <a:rPr lang="en-US" sz="1050" i="1">
                <a:effectLst/>
                <a:latin typeface="Roboto" panose="02000000000000000000" pitchFamily="2" charset="0"/>
                <a:ea typeface="Roboto" panose="02000000000000000000" pitchFamily="2" charset="0"/>
                <a:cs typeface="Times New Roman" panose="02020603050405020304" pitchFamily="18" charset="0"/>
              </a:rPr>
              <a:t> and </a:t>
            </a:r>
            <a:r>
              <a:rPr lang="en-US" sz="1050" i="1" err="1">
                <a:effectLst/>
                <a:latin typeface="Roboto" panose="02000000000000000000" pitchFamily="2" charset="0"/>
                <a:ea typeface="Roboto" panose="02000000000000000000" pitchFamily="2" charset="0"/>
                <a:cs typeface="Times New Roman" panose="02020603050405020304" pitchFamily="18" charset="0"/>
              </a:rPr>
              <a:t>Uniwersi</a:t>
            </a:r>
            <a:r>
              <a:rPr lang="pl-PL" sz="1050" i="1">
                <a:effectLst/>
                <a:latin typeface="Roboto" panose="02000000000000000000" pitchFamily="2" charset="0"/>
                <a:ea typeface="Roboto" panose="02000000000000000000" pitchFamily="2" charset="0"/>
                <a:cs typeface="Times New Roman" panose="02020603050405020304" pitchFamily="18" charset="0"/>
              </a:rPr>
              <a:t>m</a:t>
            </a:r>
          </a:p>
        </p:txBody>
      </p:sp>
      <p:sp>
        <p:nvSpPr>
          <p:cNvPr id="18" name="pole tekstowe 17">
            <a:extLst>
              <a:ext uri="{FF2B5EF4-FFF2-40B4-BE49-F238E27FC236}">
                <a16:creationId xmlns:a16="http://schemas.microsoft.com/office/drawing/2014/main" id="{4FF63E8C-9AE1-47F7-97FF-B41A5EDABEE6}"/>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sp>
        <p:nvSpPr>
          <p:cNvPr id="28" name="pole tekstowe 27">
            <a:extLst>
              <a:ext uri="{FF2B5EF4-FFF2-40B4-BE49-F238E27FC236}">
                <a16:creationId xmlns:a16="http://schemas.microsoft.com/office/drawing/2014/main" id="{955C42D1-1555-42B7-9A5B-0A397092FE2A}"/>
              </a:ext>
            </a:extLst>
          </p:cNvPr>
          <p:cNvSpPr txBox="1"/>
          <p:nvPr/>
        </p:nvSpPr>
        <p:spPr>
          <a:xfrm>
            <a:off x="6491478" y="234232"/>
            <a:ext cx="6096000" cy="467629"/>
          </a:xfrm>
          <a:prstGeom prst="rect">
            <a:avLst/>
          </a:prstGeom>
          <a:noFill/>
        </p:spPr>
        <p:txBody>
          <a:bodyPr wrap="square">
            <a:spAutoFit/>
          </a:bodyPr>
          <a:lstStyle/>
          <a:p>
            <a:pPr algn="just">
              <a:lnSpc>
                <a:spcPct val="107000"/>
              </a:lnSpc>
              <a:spcAft>
                <a:spcPts val="600"/>
              </a:spcAft>
            </a:pPr>
            <a:r>
              <a:rPr lang="en-US" sz="2400" b="1" dirty="0"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2400" b="1" dirty="0">
                <a:effectLst/>
                <a:latin typeface="Roboto" panose="02000000000000000000" pitchFamily="2" charset="0"/>
                <a:ea typeface="Roboto" panose="02000000000000000000" pitchFamily="2" charset="0"/>
                <a:cs typeface="Times New Roman" panose="02020603050405020304" pitchFamily="18" charset="0"/>
              </a:rPr>
              <a:t> OOO </a:t>
            </a:r>
            <a:r>
              <a:rPr lang="pl-PL" sz="2400" b="1" dirty="0">
                <a:effectLst/>
                <a:latin typeface="Roboto" panose="02000000000000000000" pitchFamily="2" charset="0"/>
                <a:ea typeface="Roboto" panose="02000000000000000000" pitchFamily="2" charset="0"/>
                <a:cs typeface="Times New Roman" panose="02020603050405020304" pitchFamily="18" charset="0"/>
              </a:rPr>
              <a:t>– </a:t>
            </a:r>
            <a:r>
              <a:rPr lang="pl-PL" sz="2400" b="1" dirty="0" err="1">
                <a:latin typeface="Roboto" panose="02000000000000000000" pitchFamily="2" charset="0"/>
                <a:ea typeface="Roboto" panose="02000000000000000000" pitchFamily="2" charset="0"/>
                <a:cs typeface="Times New Roman" panose="02020603050405020304" pitchFamily="18" charset="0"/>
              </a:rPr>
              <a:t>our</a:t>
            </a:r>
            <a:r>
              <a:rPr lang="pl-PL" sz="2400" b="1" dirty="0">
                <a:latin typeface="Roboto" panose="02000000000000000000" pitchFamily="2" charset="0"/>
                <a:ea typeface="Roboto" panose="02000000000000000000" pitchFamily="2" charset="0"/>
                <a:cs typeface="Times New Roman" panose="02020603050405020304" pitchFamily="18" charset="0"/>
              </a:rPr>
              <a:t> </a:t>
            </a:r>
            <a:r>
              <a:rPr lang="pl-PL" sz="2400" b="1" dirty="0" err="1">
                <a:latin typeface="Roboto" panose="02000000000000000000" pitchFamily="2" charset="0"/>
                <a:ea typeface="Roboto" panose="02000000000000000000" pitchFamily="2" charset="0"/>
                <a:cs typeface="Times New Roman" panose="02020603050405020304" pitchFamily="18" charset="0"/>
              </a:rPr>
              <a:t>projects</a:t>
            </a:r>
            <a:endParaRPr lang="pl-PL" sz="2400"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1" name="Prostokąt 30">
            <a:extLst>
              <a:ext uri="{FF2B5EF4-FFF2-40B4-BE49-F238E27FC236}">
                <a16:creationId xmlns:a16="http://schemas.microsoft.com/office/drawing/2014/main" id="{D003DC99-3C0A-4BB4-9944-AA2336F86428}"/>
              </a:ext>
            </a:extLst>
          </p:cNvPr>
          <p:cNvSpPr/>
          <p:nvPr/>
        </p:nvSpPr>
        <p:spPr>
          <a:xfrm>
            <a:off x="6214538"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19" name="Grafika 18">
            <a:extLst>
              <a:ext uri="{FF2B5EF4-FFF2-40B4-BE49-F238E27FC236}">
                <a16:creationId xmlns:a16="http://schemas.microsoft.com/office/drawing/2014/main" id="{FC790C7E-1E4C-41C1-AE04-BCA288DCDE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797" y="115048"/>
            <a:ext cx="1209675" cy="1219200"/>
          </a:xfrm>
          <a:prstGeom prst="rect">
            <a:avLst/>
          </a:prstGeom>
        </p:spPr>
      </p:pic>
      <p:pic>
        <p:nvPicPr>
          <p:cNvPr id="29" name="Obraz 28" descr="Obraz zawierający tekst, clipart&#10;&#10;Opis wygenerowany automatycznie">
            <a:extLst>
              <a:ext uri="{FF2B5EF4-FFF2-40B4-BE49-F238E27FC236}">
                <a16:creationId xmlns:a16="http://schemas.microsoft.com/office/drawing/2014/main" id="{CB60668D-5531-4524-B9FA-159917836F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pic>
        <p:nvPicPr>
          <p:cNvPr id="32" name="Obraz 31" descr="Obraz zawierający zewnętrzne, niebo, słup wysokiego napięcia, obiekt na zewnątrz&#10;&#10;Opis wygenerowany automatycznie">
            <a:extLst>
              <a:ext uri="{FF2B5EF4-FFF2-40B4-BE49-F238E27FC236}">
                <a16:creationId xmlns:a16="http://schemas.microsoft.com/office/drawing/2014/main" id="{734784D0-6C29-474D-8CBF-8E6E93E87A4E}"/>
              </a:ext>
            </a:extLst>
          </p:cNvPr>
          <p:cNvPicPr>
            <a:picLocks noChangeAspect="1"/>
          </p:cNvPicPr>
          <p:nvPr/>
        </p:nvPicPr>
        <p:blipFill rotWithShape="1">
          <a:blip r:embed="rId8">
            <a:extLst>
              <a:ext uri="{28A0092B-C50C-407E-A947-70E740481C1C}">
                <a14:useLocalDpi xmlns:a14="http://schemas.microsoft.com/office/drawing/2010/main" val="0"/>
              </a:ext>
            </a:extLst>
          </a:blip>
          <a:srcRect l="18163" r="7629"/>
          <a:stretch/>
        </p:blipFill>
        <p:spPr>
          <a:xfrm>
            <a:off x="9355939" y="2298599"/>
            <a:ext cx="2379383" cy="1803600"/>
          </a:xfrm>
          <a:prstGeom prst="rect">
            <a:avLst/>
          </a:prstGeom>
        </p:spPr>
      </p:pic>
    </p:spTree>
    <p:extLst>
      <p:ext uri="{BB962C8B-B14F-4D97-AF65-F5344CB8AC3E}">
        <p14:creationId xmlns:p14="http://schemas.microsoft.com/office/powerpoint/2010/main" val="438404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11</a:t>
            </a:fld>
            <a:endParaRPr lang="pl-PL">
              <a:solidFill>
                <a:schemeClr val="bg1"/>
              </a:solidFill>
              <a:latin typeface="Roboto" panose="02000000000000000000" pitchFamily="2" charset="0"/>
              <a:ea typeface="Roboto" panose="02000000000000000000" pitchFamily="2" charset="0"/>
            </a:endParaRPr>
          </a:p>
        </p:txBody>
      </p:sp>
      <p:sp>
        <p:nvSpPr>
          <p:cNvPr id="13" name="pole tekstowe 12">
            <a:extLst>
              <a:ext uri="{FF2B5EF4-FFF2-40B4-BE49-F238E27FC236}">
                <a16:creationId xmlns:a16="http://schemas.microsoft.com/office/drawing/2014/main" id="{E981DFFD-6A6A-4414-B725-40EBCBB6F3A9}"/>
              </a:ext>
            </a:extLst>
          </p:cNvPr>
          <p:cNvSpPr txBox="1"/>
          <p:nvPr/>
        </p:nvSpPr>
        <p:spPr>
          <a:xfrm>
            <a:off x="252412" y="3357154"/>
            <a:ext cx="5875345" cy="2954848"/>
          </a:xfrm>
          <a:prstGeom prst="rect">
            <a:avLst/>
          </a:prstGeom>
          <a:noFill/>
        </p:spPr>
        <p:txBody>
          <a:bodyPr wrap="square" lIns="91440" tIns="45720" rIns="91440" bIns="45720" anchor="t">
            <a:spAutoFit/>
          </a:bodyPr>
          <a:lstStyle/>
          <a:p>
            <a:pPr marL="342900" lvl="0" indent="-342900" algn="just">
              <a:lnSpc>
                <a:spcPct val="107000"/>
              </a:lnSpc>
              <a:spcAft>
                <a:spcPts val="600"/>
              </a:spcAft>
            </a:pPr>
            <a:endParaRPr lang="pl-PL" sz="1200">
              <a:solidFill>
                <a:srgbClr val="FF0000"/>
              </a:solidFill>
              <a:effectLst/>
              <a:latin typeface="Roboto" panose="02000000000000000000" pitchFamily="2" charset="0"/>
              <a:ea typeface="Roboto" panose="02000000000000000000" pitchFamily="2" charset="0"/>
              <a:cs typeface="Arial" panose="020B0604020202020204" pitchFamily="34" charset="0"/>
            </a:endParaRPr>
          </a:p>
          <a:p>
            <a:pPr marL="342900" indent="-342900" algn="just">
              <a:lnSpc>
                <a:spcPct val="107000"/>
              </a:lnSpc>
              <a:spcAft>
                <a:spcPts val="600"/>
              </a:spcAft>
              <a:buFont typeface="Symbol" panose="05050102010706020507" pitchFamily="18" charset="2"/>
              <a:buChar char=""/>
            </a:pPr>
            <a:r>
              <a:rPr lang="en-US" sz="1200">
                <a:latin typeface="Roboto" panose="02000000000000000000" pitchFamily="2" charset="0"/>
                <a:ea typeface="Roboto" panose="02000000000000000000" pitchFamily="2" charset="0"/>
                <a:cs typeface="Arial"/>
              </a:rPr>
              <a:t>currently is successfully operating on the Polish market, participating as</a:t>
            </a:r>
            <a:r>
              <a:rPr lang="en-US" sz="1200">
                <a:latin typeface="Roboto" panose="02000000000000000000" pitchFamily="2" charset="0"/>
                <a:ea typeface="Roboto" panose="02000000000000000000" pitchFamily="2" charset="0"/>
                <a:cs typeface="+mn-lt"/>
              </a:rPr>
              <a:t> </a:t>
            </a:r>
            <a:r>
              <a:rPr lang="en-US" sz="1200">
                <a:latin typeface="Roboto" panose="02000000000000000000" pitchFamily="2" charset="0"/>
                <a:ea typeface="Roboto" panose="02000000000000000000" pitchFamily="2" charset="0"/>
                <a:cs typeface="Arial"/>
              </a:rPr>
              <a:t>a contractor in the field of cubature, engineering and road construction</a:t>
            </a:r>
            <a:r>
              <a:rPr lang="pl-PL" sz="1200">
                <a:latin typeface="Roboto" panose="02000000000000000000" pitchFamily="2" charset="0"/>
                <a:ea typeface="Roboto" panose="02000000000000000000" pitchFamily="2" charset="0"/>
                <a:cs typeface="Arial"/>
              </a:rPr>
              <a:t>;</a:t>
            </a:r>
            <a:endParaRPr lang="pl-PL" sz="1200">
              <a:latin typeface="Roboto" panose="02000000000000000000" pitchFamily="2" charset="0"/>
              <a:ea typeface="Roboto" panose="02000000000000000000" pitchFamily="2" charset="0"/>
              <a:cs typeface="Arial" panose="020B0604020202020204" pitchFamily="34" charset="0"/>
            </a:endParaRPr>
          </a:p>
          <a:p>
            <a:pPr marL="342900" indent="-342900" algn="just">
              <a:lnSpc>
                <a:spcPct val="107000"/>
              </a:lnSpc>
              <a:spcAft>
                <a:spcPts val="600"/>
              </a:spcAft>
              <a:buFont typeface="Symbol" panose="05050102010706020507" pitchFamily="18" charset="2"/>
              <a:buChar char=""/>
            </a:pPr>
            <a:r>
              <a:rPr lang="en-US" sz="1200" b="1">
                <a:effectLst/>
                <a:latin typeface="Roboto" panose="02000000000000000000" pitchFamily="2" charset="0"/>
                <a:ea typeface="Roboto" panose="02000000000000000000" pitchFamily="2" charset="0"/>
                <a:cs typeface="Arial"/>
              </a:rPr>
              <a:t>gained vast experience in the construction industry on eastern markets. </a:t>
            </a:r>
            <a:r>
              <a:rPr lang="en-US" sz="1200">
                <a:effectLst/>
                <a:latin typeface="Roboto" panose="02000000000000000000" pitchFamily="2" charset="0"/>
                <a:ea typeface="Roboto" panose="02000000000000000000" pitchFamily="2" charset="0"/>
                <a:cs typeface="Arial"/>
              </a:rPr>
              <a:t>The projects implemented there, such as the expansion of terminal D at</a:t>
            </a:r>
            <a:r>
              <a:rPr lang="en-US" sz="1200">
                <a:latin typeface="Roboto" panose="02000000000000000000" pitchFamily="2" charset="0"/>
                <a:ea typeface="Roboto" panose="02000000000000000000" pitchFamily="2" charset="0"/>
                <a:cs typeface="+mn-lt"/>
              </a:rPr>
              <a:t> </a:t>
            </a:r>
            <a:r>
              <a:rPr lang="en-US" sz="1200">
                <a:effectLst/>
                <a:latin typeface="Roboto" panose="02000000000000000000" pitchFamily="2" charset="0"/>
                <a:ea typeface="Roboto" panose="02000000000000000000" pitchFamily="2" charset="0"/>
                <a:cs typeface="Arial"/>
              </a:rPr>
              <a:t>the</a:t>
            </a:r>
            <a:r>
              <a:rPr lang="en-US" sz="1200">
                <a:latin typeface="Roboto" panose="02000000000000000000" pitchFamily="2" charset="0"/>
                <a:ea typeface="Roboto" panose="02000000000000000000" pitchFamily="2" charset="0"/>
                <a:cs typeface="+mn-lt"/>
              </a:rPr>
              <a:t> </a:t>
            </a:r>
            <a:r>
              <a:rPr lang="en-US" sz="1200">
                <a:effectLst/>
                <a:latin typeface="Roboto" panose="02000000000000000000" pitchFamily="2" charset="0"/>
                <a:ea typeface="Roboto" panose="02000000000000000000" pitchFamily="2" charset="0"/>
                <a:cs typeface="Arial"/>
              </a:rPr>
              <a:t>BORYSPOL airport in Kiev, allowed to develop a modern form of</a:t>
            </a:r>
            <a:r>
              <a:rPr lang="en-US" sz="1200">
                <a:latin typeface="Roboto" panose="02000000000000000000" pitchFamily="2" charset="0"/>
                <a:ea typeface="Roboto" panose="02000000000000000000" pitchFamily="2" charset="0"/>
                <a:cs typeface="+mn-lt"/>
              </a:rPr>
              <a:t> </a:t>
            </a:r>
            <a:r>
              <a:rPr lang="en-US" sz="1200">
                <a:effectLst/>
                <a:latin typeface="Roboto" panose="02000000000000000000" pitchFamily="2" charset="0"/>
                <a:ea typeface="Roboto" panose="02000000000000000000" pitchFamily="2" charset="0"/>
                <a:cs typeface="Arial"/>
              </a:rPr>
              <a:t>the</a:t>
            </a:r>
            <a:r>
              <a:rPr lang="en-US" sz="1200">
                <a:latin typeface="Roboto" panose="02000000000000000000" pitchFamily="2" charset="0"/>
                <a:ea typeface="Roboto" panose="02000000000000000000" pitchFamily="2" charset="0"/>
                <a:cs typeface="+mn-lt"/>
              </a:rPr>
              <a:t> </a:t>
            </a:r>
            <a:r>
              <a:rPr lang="en-US" sz="1200">
                <a:effectLst/>
                <a:latin typeface="Roboto" panose="02000000000000000000" pitchFamily="2" charset="0"/>
                <a:ea typeface="Roboto" panose="02000000000000000000" pitchFamily="2" charset="0"/>
                <a:cs typeface="Arial"/>
              </a:rPr>
              <a:t>company's activity and to attract a number of specialized companies from Lithuania, Latvia, Belarus and Ukraine for cooperation;</a:t>
            </a:r>
            <a:endParaRPr lang="pl-PL" sz="1200">
              <a:latin typeface="Roboto" panose="02000000000000000000" pitchFamily="2" charset="0"/>
              <a:ea typeface="Roboto" panose="02000000000000000000" pitchFamily="2" charset="0"/>
              <a:cs typeface="Arial" panose="020B0604020202020204" pitchFamily="34" charset="0"/>
            </a:endParaRPr>
          </a:p>
          <a:p>
            <a:pPr marL="342900" indent="-342900" algn="just">
              <a:lnSpc>
                <a:spcPct val="107000"/>
              </a:lnSpc>
              <a:spcAft>
                <a:spcPts val="600"/>
              </a:spcAft>
              <a:buFont typeface="Symbol" panose="05050102010706020507" pitchFamily="18" charset="2"/>
              <a:buChar char=""/>
            </a:pPr>
            <a:r>
              <a:rPr lang="en-US" sz="1200" b="1">
                <a:effectLst/>
                <a:latin typeface="Roboto" panose="02000000000000000000" pitchFamily="2" charset="0"/>
                <a:ea typeface="Roboto" panose="02000000000000000000" pitchFamily="2" charset="0"/>
                <a:cs typeface="Arial"/>
              </a:rPr>
              <a:t>member of the Polish chamber of Construction Industry and Trade, </a:t>
            </a:r>
            <a:r>
              <a:rPr lang="en-US" sz="1200">
                <a:effectLst/>
                <a:latin typeface="Roboto" panose="02000000000000000000" pitchFamily="2" charset="0"/>
                <a:ea typeface="Roboto" panose="02000000000000000000" pitchFamily="2" charset="0"/>
                <a:cs typeface="Arial"/>
              </a:rPr>
              <a:t>registration number 801</a:t>
            </a:r>
            <a:r>
              <a:rPr lang="en-US" sz="1200">
                <a:latin typeface="Roboto" panose="02000000000000000000" pitchFamily="2" charset="0"/>
                <a:ea typeface="Roboto" panose="02000000000000000000" pitchFamily="2" charset="0"/>
                <a:cs typeface="Arial"/>
              </a:rPr>
              <a:t>;</a:t>
            </a:r>
          </a:p>
          <a:p>
            <a:pPr marL="342900" indent="-342900" algn="just">
              <a:lnSpc>
                <a:spcPct val="107000"/>
              </a:lnSpc>
              <a:spcAft>
                <a:spcPts val="600"/>
              </a:spcAft>
              <a:buFont typeface="Symbol" panose="05050102010706020507" pitchFamily="18" charset="2"/>
              <a:buChar char=""/>
            </a:pPr>
            <a:r>
              <a:rPr lang="en-US" sz="1200">
                <a:solidFill>
                  <a:schemeClr val="tx1">
                    <a:lumMod val="95000"/>
                    <a:lumOff val="5000"/>
                  </a:schemeClr>
                </a:solidFill>
                <a:latin typeface="Roboto" panose="02000000000000000000" pitchFamily="2" charset="0"/>
                <a:ea typeface="Roboto" panose="02000000000000000000" pitchFamily="2" charset="0"/>
                <a:cs typeface="+mn-lt"/>
              </a:rPr>
              <a:t>the scope of the company's activity also includes the production of concrete according to customer preferences, for the construction of bridges and viaducts. </a:t>
            </a:r>
            <a:endParaRPr lang="en-US" sz="1200">
              <a:solidFill>
                <a:schemeClr val="tx1">
                  <a:lumMod val="95000"/>
                  <a:lumOff val="5000"/>
                </a:schemeClr>
              </a:solidFill>
              <a:effectLst/>
              <a:latin typeface="Roboto" panose="02000000000000000000" pitchFamily="2" charset="0"/>
              <a:ea typeface="Roboto" panose="02000000000000000000" pitchFamily="2" charset="0"/>
              <a:cs typeface="+mn-lt"/>
            </a:endParaRPr>
          </a:p>
        </p:txBody>
      </p:sp>
      <p:sp>
        <p:nvSpPr>
          <p:cNvPr id="16" name="pole tekstowe 15">
            <a:extLst>
              <a:ext uri="{FF2B5EF4-FFF2-40B4-BE49-F238E27FC236}">
                <a16:creationId xmlns:a16="http://schemas.microsoft.com/office/drawing/2014/main" id="{47CEF089-D18E-4B02-AAAB-559005EF1C3E}"/>
              </a:ext>
            </a:extLst>
          </p:cNvPr>
          <p:cNvSpPr txBox="1"/>
          <p:nvPr/>
        </p:nvSpPr>
        <p:spPr>
          <a:xfrm>
            <a:off x="378884" y="1398911"/>
            <a:ext cx="3628426" cy="616066"/>
          </a:xfrm>
          <a:prstGeom prst="rect">
            <a:avLst/>
          </a:prstGeom>
          <a:noFill/>
        </p:spPr>
        <p:txBody>
          <a:bodyPr wrap="square">
            <a:spAutoFit/>
          </a:bodyPr>
          <a:lstStyle/>
          <a:p>
            <a:pPr algn="just">
              <a:lnSpc>
                <a:spcPct val="107000"/>
              </a:lnSpc>
              <a:spcAft>
                <a:spcPts val="600"/>
              </a:spcAft>
            </a:pPr>
            <a:r>
              <a:rPr lang="pl-PL" sz="1600" b="1" dirty="0">
                <a:solidFill>
                  <a:srgbClr val="023D5B"/>
                </a:solidFill>
                <a:latin typeface="Roboto" panose="02000000000000000000" pitchFamily="2" charset="0"/>
                <a:ea typeface="Roboto" panose="02000000000000000000" pitchFamily="2" charset="0"/>
                <a:cs typeface="Arial" panose="020B0604020202020204" pitchFamily="34" charset="0"/>
              </a:rPr>
              <a:t>CONPOL:</a:t>
            </a:r>
          </a:p>
          <a:p>
            <a:pPr marL="171450" indent="-171450" algn="just">
              <a:lnSpc>
                <a:spcPct val="107000"/>
              </a:lnSpc>
              <a:spcAft>
                <a:spcPts val="600"/>
              </a:spcAft>
              <a:buFont typeface="Arial" panose="020B0604020202020204" pitchFamily="34" charset="0"/>
              <a:buChar char="•"/>
            </a:pPr>
            <a:r>
              <a:rPr lang="pl-PL" sz="1200" b="1" dirty="0">
                <a:latin typeface="Roboto" panose="02000000000000000000" pitchFamily="2" charset="0"/>
                <a:ea typeface="Roboto" panose="02000000000000000000" pitchFamily="2" charset="0"/>
                <a:cs typeface="Arial" panose="020B0604020202020204" pitchFamily="34" charset="0"/>
              </a:rPr>
              <a:t>e</a:t>
            </a:r>
            <a:r>
              <a:rPr lang="en-US" sz="1200" b="1" dirty="0" err="1">
                <a:effectLst/>
                <a:latin typeface="Roboto" panose="02000000000000000000" pitchFamily="2" charset="0"/>
                <a:ea typeface="Roboto" panose="02000000000000000000" pitchFamily="2" charset="0"/>
                <a:cs typeface="Arial" panose="020B0604020202020204" pitchFamily="34" charset="0"/>
              </a:rPr>
              <a:t>xtensive</a:t>
            </a:r>
            <a:r>
              <a:rPr lang="en-US" sz="1200" b="1" dirty="0">
                <a:effectLst/>
                <a:latin typeface="Roboto" panose="02000000000000000000" pitchFamily="2" charset="0"/>
                <a:ea typeface="Roboto" panose="02000000000000000000" pitchFamily="2" charset="0"/>
                <a:cs typeface="Arial" panose="020B0604020202020204" pitchFamily="34" charset="0"/>
              </a:rPr>
              <a:t> competences in the field of</a:t>
            </a:r>
            <a:r>
              <a:rPr lang="pl-PL" sz="1200" b="1" dirty="0">
                <a:effectLst/>
                <a:latin typeface="Roboto" panose="02000000000000000000" pitchFamily="2" charset="0"/>
                <a:ea typeface="Roboto" panose="02000000000000000000" pitchFamily="2" charset="0"/>
                <a:cs typeface="Arial" panose="020B0604020202020204" pitchFamily="34" charset="0"/>
              </a:rPr>
              <a:t>:</a:t>
            </a:r>
            <a:endParaRPr lang="pl-PL" sz="1200" dirty="0">
              <a:effectLst/>
              <a:latin typeface="Roboto" panose="02000000000000000000" pitchFamily="2" charset="0"/>
              <a:ea typeface="Roboto" panose="02000000000000000000" pitchFamily="2" charset="0"/>
              <a:cs typeface="Arial" panose="020B0604020202020204" pitchFamily="34" charset="0"/>
            </a:endParaRPr>
          </a:p>
        </p:txBody>
      </p:sp>
      <p:pic>
        <p:nvPicPr>
          <p:cNvPr id="9" name="Grafika 8">
            <a:extLst>
              <a:ext uri="{FF2B5EF4-FFF2-40B4-BE49-F238E27FC236}">
                <a16:creationId xmlns:a16="http://schemas.microsoft.com/office/drawing/2014/main" id="{5F6C5246-83F7-4D7B-81FB-EE82EB9DAC0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17850" y="2169344"/>
            <a:ext cx="787400" cy="787400"/>
          </a:xfrm>
          <a:prstGeom prst="rect">
            <a:avLst/>
          </a:prstGeom>
        </p:spPr>
      </p:pic>
      <p:sp>
        <p:nvSpPr>
          <p:cNvPr id="17" name="pole tekstowe 16">
            <a:extLst>
              <a:ext uri="{FF2B5EF4-FFF2-40B4-BE49-F238E27FC236}">
                <a16:creationId xmlns:a16="http://schemas.microsoft.com/office/drawing/2014/main" id="{FC99F41D-4A76-4DB8-8E75-66D9DD659F89}"/>
              </a:ext>
            </a:extLst>
          </p:cNvPr>
          <p:cNvSpPr txBox="1"/>
          <p:nvPr/>
        </p:nvSpPr>
        <p:spPr>
          <a:xfrm>
            <a:off x="617829" y="2923766"/>
            <a:ext cx="1324402" cy="276999"/>
          </a:xfrm>
          <a:prstGeom prst="rect">
            <a:avLst/>
          </a:prstGeom>
          <a:noFill/>
        </p:spPr>
        <p:txBody>
          <a:bodyPr wrap="none" rtlCol="0">
            <a:spAutoFit/>
          </a:bodyPr>
          <a:lstStyle/>
          <a:p>
            <a:r>
              <a:rPr lang="en-US" sz="1200" b="1">
                <a:effectLst/>
                <a:latin typeface="Roboto" panose="02000000000000000000" pitchFamily="2" charset="0"/>
                <a:ea typeface="Roboto" panose="02000000000000000000" pitchFamily="2" charset="0"/>
              </a:rPr>
              <a:t>civil engineering</a:t>
            </a:r>
            <a:endParaRPr lang="pl-PL" sz="1200">
              <a:latin typeface="Roboto" panose="02000000000000000000" pitchFamily="2" charset="0"/>
              <a:ea typeface="Roboto" panose="02000000000000000000" pitchFamily="2" charset="0"/>
            </a:endParaRPr>
          </a:p>
        </p:txBody>
      </p:sp>
      <p:pic>
        <p:nvPicPr>
          <p:cNvPr id="6" name="Grafika 5">
            <a:extLst>
              <a:ext uri="{FF2B5EF4-FFF2-40B4-BE49-F238E27FC236}">
                <a16:creationId xmlns:a16="http://schemas.microsoft.com/office/drawing/2014/main" id="{96075583-A141-4B64-B530-D97F5CDC6F8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850307" y="2278549"/>
            <a:ext cx="583108" cy="583108"/>
          </a:xfrm>
          <a:prstGeom prst="rect">
            <a:avLst/>
          </a:prstGeom>
        </p:spPr>
      </p:pic>
      <p:sp>
        <p:nvSpPr>
          <p:cNvPr id="25" name="pole tekstowe 24">
            <a:extLst>
              <a:ext uri="{FF2B5EF4-FFF2-40B4-BE49-F238E27FC236}">
                <a16:creationId xmlns:a16="http://schemas.microsoft.com/office/drawing/2014/main" id="{A2BA0548-BB24-4958-AC11-1690D57BEA17}"/>
              </a:ext>
            </a:extLst>
          </p:cNvPr>
          <p:cNvSpPr txBox="1"/>
          <p:nvPr/>
        </p:nvSpPr>
        <p:spPr>
          <a:xfrm>
            <a:off x="2355629" y="2923766"/>
            <a:ext cx="1651681" cy="276999"/>
          </a:xfrm>
          <a:prstGeom prst="rect">
            <a:avLst/>
          </a:prstGeom>
          <a:noFill/>
        </p:spPr>
        <p:txBody>
          <a:bodyPr wrap="square">
            <a:spAutoFit/>
          </a:bodyPr>
          <a:lstStyle/>
          <a:p>
            <a:r>
              <a:rPr lang="en-US" sz="1200" b="1">
                <a:effectLst/>
                <a:latin typeface="Roboto" panose="02000000000000000000" pitchFamily="2" charset="0"/>
                <a:ea typeface="Roboto" panose="02000000000000000000" pitchFamily="2" charset="0"/>
              </a:rPr>
              <a:t>energy construction</a:t>
            </a:r>
            <a:endParaRPr lang="pl-PL" sz="1200">
              <a:latin typeface="Roboto" panose="02000000000000000000" pitchFamily="2" charset="0"/>
              <a:ea typeface="Roboto" panose="02000000000000000000" pitchFamily="2" charset="0"/>
            </a:endParaRPr>
          </a:p>
        </p:txBody>
      </p:sp>
      <p:pic>
        <p:nvPicPr>
          <p:cNvPr id="14" name="Grafika 13">
            <a:extLst>
              <a:ext uri="{FF2B5EF4-FFF2-40B4-BE49-F238E27FC236}">
                <a16:creationId xmlns:a16="http://schemas.microsoft.com/office/drawing/2014/main" id="{FF6DB302-D58A-46B1-903D-1EE948B5105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80218" y="2151392"/>
            <a:ext cx="787401" cy="787401"/>
          </a:xfrm>
          <a:prstGeom prst="rect">
            <a:avLst/>
          </a:prstGeom>
        </p:spPr>
      </p:pic>
      <p:sp>
        <p:nvSpPr>
          <p:cNvPr id="26" name="pole tekstowe 25">
            <a:extLst>
              <a:ext uri="{FF2B5EF4-FFF2-40B4-BE49-F238E27FC236}">
                <a16:creationId xmlns:a16="http://schemas.microsoft.com/office/drawing/2014/main" id="{70B18373-5DEB-439E-ACA4-EFC81C6F4D3C}"/>
              </a:ext>
            </a:extLst>
          </p:cNvPr>
          <p:cNvSpPr txBox="1"/>
          <p:nvPr/>
        </p:nvSpPr>
        <p:spPr>
          <a:xfrm>
            <a:off x="3770315" y="2883629"/>
            <a:ext cx="2607205" cy="461665"/>
          </a:xfrm>
          <a:prstGeom prst="rect">
            <a:avLst/>
          </a:prstGeom>
          <a:noFill/>
        </p:spPr>
        <p:txBody>
          <a:bodyPr wrap="square">
            <a:spAutoFit/>
          </a:bodyPr>
          <a:lstStyle/>
          <a:p>
            <a:pPr algn="ctr"/>
            <a:r>
              <a:rPr lang="en-US" sz="1200" b="1">
                <a:effectLst/>
                <a:latin typeface="Roboto" panose="02000000000000000000" pitchFamily="2" charset="0"/>
                <a:ea typeface="Roboto" panose="02000000000000000000" pitchFamily="2" charset="0"/>
              </a:rPr>
              <a:t>concrete and asphalt </a:t>
            </a:r>
            <a:endParaRPr lang="pl-PL" sz="1200" b="1">
              <a:effectLst/>
              <a:latin typeface="Roboto" panose="02000000000000000000" pitchFamily="2" charset="0"/>
              <a:ea typeface="Roboto" panose="02000000000000000000" pitchFamily="2" charset="0"/>
            </a:endParaRPr>
          </a:p>
          <a:p>
            <a:pPr algn="ctr"/>
            <a:r>
              <a:rPr lang="en-US" sz="1200" b="1">
                <a:effectLst/>
                <a:latin typeface="Roboto" panose="02000000000000000000" pitchFamily="2" charset="0"/>
                <a:ea typeface="Roboto" panose="02000000000000000000" pitchFamily="2" charset="0"/>
              </a:rPr>
              <a:t>production</a:t>
            </a:r>
            <a:endParaRPr lang="pl-PL" sz="1200">
              <a:latin typeface="Roboto" panose="02000000000000000000" pitchFamily="2" charset="0"/>
              <a:ea typeface="Roboto" panose="02000000000000000000" pitchFamily="2" charset="0"/>
            </a:endParaRPr>
          </a:p>
        </p:txBody>
      </p:sp>
      <p:pic>
        <p:nvPicPr>
          <p:cNvPr id="34" name="Obraz 33">
            <a:extLst>
              <a:ext uri="{FF2B5EF4-FFF2-40B4-BE49-F238E27FC236}">
                <a16:creationId xmlns:a16="http://schemas.microsoft.com/office/drawing/2014/main" id="{8259C3AF-43B8-429D-B3BA-158BCA1C3110}"/>
              </a:ext>
            </a:extLst>
          </p:cNvPr>
          <p:cNvPicPr/>
          <p:nvPr/>
        </p:nvPicPr>
        <p:blipFill>
          <a:blip r:embed="rId8" cstate="print"/>
          <a:stretch>
            <a:fillRect/>
          </a:stretch>
        </p:blipFill>
        <p:spPr>
          <a:xfrm>
            <a:off x="6553779" y="4180520"/>
            <a:ext cx="2602968" cy="1951887"/>
          </a:xfrm>
          <a:prstGeom prst="rect">
            <a:avLst/>
          </a:prstGeom>
        </p:spPr>
      </p:pic>
      <p:pic>
        <p:nvPicPr>
          <p:cNvPr id="35" name="Obraz 34">
            <a:extLst>
              <a:ext uri="{FF2B5EF4-FFF2-40B4-BE49-F238E27FC236}">
                <a16:creationId xmlns:a16="http://schemas.microsoft.com/office/drawing/2014/main" id="{D6F805C7-7E12-43B3-B2B1-4AF1E4A9761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305967" y="4180520"/>
            <a:ext cx="2611130" cy="1957328"/>
          </a:xfrm>
          <a:prstGeom prst="rect">
            <a:avLst/>
          </a:prstGeom>
          <a:noFill/>
          <a:ln>
            <a:noFill/>
          </a:ln>
        </p:spPr>
      </p:pic>
      <p:pic>
        <p:nvPicPr>
          <p:cNvPr id="5" name="Obraz 4" descr="Obraz zawierający niebo, scena, droga, zewnętrzne&#10;&#10;Opis wygenerowany automatycznie">
            <a:extLst>
              <a:ext uri="{FF2B5EF4-FFF2-40B4-BE49-F238E27FC236}">
                <a16:creationId xmlns:a16="http://schemas.microsoft.com/office/drawing/2014/main" id="{A87D131F-4AA0-492F-93B7-66467ACD7D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305967" y="2034724"/>
            <a:ext cx="2610822" cy="1958117"/>
          </a:xfrm>
          <a:prstGeom prst="rect">
            <a:avLst/>
          </a:prstGeom>
        </p:spPr>
      </p:pic>
      <p:sp>
        <p:nvSpPr>
          <p:cNvPr id="7" name="Prostokąt 6">
            <a:extLst>
              <a:ext uri="{FF2B5EF4-FFF2-40B4-BE49-F238E27FC236}">
                <a16:creationId xmlns:a16="http://schemas.microsoft.com/office/drawing/2014/main" id="{35FA4136-2E14-4DB9-9DA2-75809DF4941C}"/>
              </a:ext>
            </a:extLst>
          </p:cNvPr>
          <p:cNvSpPr/>
          <p:nvPr/>
        </p:nvSpPr>
        <p:spPr>
          <a:xfrm>
            <a:off x="6549540" y="1548063"/>
            <a:ext cx="2607206" cy="306898"/>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pl-PL" sz="1600" dirty="0">
                <a:effectLst/>
                <a:latin typeface="Roboto" panose="02000000000000000000" pitchFamily="2" charset="0"/>
                <a:ea typeface="Roboto" panose="02000000000000000000" pitchFamily="2" charset="0"/>
                <a:cs typeface="Times New Roman" panose="02020603050405020304" pitchFamily="18" charset="0"/>
              </a:rPr>
              <a:t>www.conpol.pl</a:t>
            </a:r>
          </a:p>
        </p:txBody>
      </p:sp>
      <p:pic>
        <p:nvPicPr>
          <p:cNvPr id="4" name="Obraz 3" descr="Obraz zawierający niebo, zewnętrzne, łódź, port&#10;&#10;Opis wygenerowany automatycznie">
            <a:extLst>
              <a:ext uri="{FF2B5EF4-FFF2-40B4-BE49-F238E27FC236}">
                <a16:creationId xmlns:a16="http://schemas.microsoft.com/office/drawing/2014/main" id="{CDE96F05-BE9D-4EF5-8E5F-3584D2544CE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25727" y="2039076"/>
            <a:ext cx="2609771" cy="1957328"/>
          </a:xfrm>
          <a:prstGeom prst="rect">
            <a:avLst/>
          </a:prstGeom>
        </p:spPr>
      </p:pic>
      <p:sp>
        <p:nvSpPr>
          <p:cNvPr id="27" name="pole tekstowe 26">
            <a:extLst>
              <a:ext uri="{FF2B5EF4-FFF2-40B4-BE49-F238E27FC236}">
                <a16:creationId xmlns:a16="http://schemas.microsoft.com/office/drawing/2014/main" id="{88EBE80D-088F-4DE8-BFC3-C03A2BF0EF95}"/>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sp>
        <p:nvSpPr>
          <p:cNvPr id="28" name="Prostokąt 27">
            <a:extLst>
              <a:ext uri="{FF2B5EF4-FFF2-40B4-BE49-F238E27FC236}">
                <a16:creationId xmlns:a16="http://schemas.microsoft.com/office/drawing/2014/main" id="{9610D02A-39F8-43D3-B52B-E3A02C88F474}"/>
              </a:ext>
            </a:extLst>
          </p:cNvPr>
          <p:cNvSpPr/>
          <p:nvPr/>
        </p:nvSpPr>
        <p:spPr>
          <a:xfrm>
            <a:off x="9441158" y="0"/>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a:extLst>
              <a:ext uri="{FF2B5EF4-FFF2-40B4-BE49-F238E27FC236}">
                <a16:creationId xmlns:a16="http://schemas.microsoft.com/office/drawing/2014/main" id="{08C9252F-C3D2-402A-9B12-56010A16DBF0}"/>
              </a:ext>
            </a:extLst>
          </p:cNvPr>
          <p:cNvSpPr txBox="1"/>
          <p:nvPr/>
        </p:nvSpPr>
        <p:spPr>
          <a:xfrm>
            <a:off x="9694226" y="180839"/>
            <a:ext cx="2430718" cy="467629"/>
          </a:xfrm>
          <a:prstGeom prst="rect">
            <a:avLst/>
          </a:prstGeom>
          <a:noFill/>
        </p:spPr>
        <p:txBody>
          <a:bodyPr wrap="square">
            <a:spAutoFit/>
          </a:bodyPr>
          <a:lstStyle/>
          <a:p>
            <a:pPr>
              <a:lnSpc>
                <a:spcPct val="107000"/>
              </a:lnSpc>
              <a:spcAft>
                <a:spcPts val="600"/>
              </a:spcAft>
            </a:pPr>
            <a:r>
              <a:rPr lang="pl-PL" sz="2400" b="1" err="1">
                <a:effectLst/>
                <a:latin typeface="Roboto" panose="02000000000000000000" pitchFamily="2" charset="0"/>
                <a:ea typeface="Roboto" panose="02000000000000000000" pitchFamily="2" charset="0"/>
                <a:cs typeface="Times New Roman" panose="02020603050405020304" pitchFamily="18" charset="0"/>
              </a:rPr>
              <a:t>Our</a:t>
            </a:r>
            <a:r>
              <a:rPr lang="pl-PL" sz="2400" b="1">
                <a:effectLst/>
                <a:latin typeface="Roboto" panose="02000000000000000000" pitchFamily="2" charset="0"/>
                <a:ea typeface="Roboto" panose="02000000000000000000" pitchFamily="2" charset="0"/>
                <a:cs typeface="Times New Roman" panose="02020603050405020304" pitchFamily="18" charset="0"/>
              </a:rPr>
              <a:t> </a:t>
            </a:r>
            <a:r>
              <a:rPr lang="pl-PL" sz="2400" b="1" err="1">
                <a:effectLst/>
                <a:latin typeface="Roboto" panose="02000000000000000000" pitchFamily="2" charset="0"/>
                <a:ea typeface="Roboto" panose="02000000000000000000" pitchFamily="2" charset="0"/>
                <a:cs typeface="Times New Roman" panose="02020603050405020304" pitchFamily="18" charset="0"/>
              </a:rPr>
              <a:t>companies</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pic>
        <p:nvPicPr>
          <p:cNvPr id="29" name="Grafika 28">
            <a:extLst>
              <a:ext uri="{FF2B5EF4-FFF2-40B4-BE49-F238E27FC236}">
                <a16:creationId xmlns:a16="http://schemas.microsoft.com/office/drawing/2014/main" id="{3CC05AFC-EF72-4FD2-9F2F-D11A9275AA0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0797" y="115048"/>
            <a:ext cx="1209675" cy="1219200"/>
          </a:xfrm>
          <a:prstGeom prst="rect">
            <a:avLst/>
          </a:prstGeom>
        </p:spPr>
      </p:pic>
      <p:pic>
        <p:nvPicPr>
          <p:cNvPr id="30" name="Obraz 29" descr="Obraz zawierający tekst, clipart&#10;&#10;Opis wygenerowany automatycznie">
            <a:extLst>
              <a:ext uri="{FF2B5EF4-FFF2-40B4-BE49-F238E27FC236}">
                <a16:creationId xmlns:a16="http://schemas.microsoft.com/office/drawing/2014/main" id="{FB1DE74E-74BC-472D-AC4F-48AB309E037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4286801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6615288" y="221524"/>
            <a:ext cx="6096000" cy="467629"/>
          </a:xfrm>
          <a:prstGeom prst="rect">
            <a:avLst/>
          </a:prstGeom>
          <a:noFill/>
        </p:spPr>
        <p:txBody>
          <a:bodyPr wrap="square">
            <a:spAutoFit/>
          </a:bodyPr>
          <a:lstStyle/>
          <a:p>
            <a:pPr algn="just">
              <a:lnSpc>
                <a:spcPct val="107000"/>
              </a:lnSpc>
              <a:spcAft>
                <a:spcPts val="600"/>
              </a:spcAft>
            </a:pPr>
            <a:r>
              <a:rPr lang="en-US" sz="2400" b="1" err="1">
                <a:effectLst/>
                <a:latin typeface="Roboto" panose="02000000000000000000" pitchFamily="2" charset="0"/>
                <a:ea typeface="Roboto" panose="02000000000000000000" pitchFamily="2" charset="0"/>
                <a:cs typeface="Times New Roman" panose="02020603050405020304" pitchFamily="18" charset="0"/>
              </a:rPr>
              <a:t>Conpol</a:t>
            </a:r>
            <a:r>
              <a:rPr lang="en-US" sz="2400" b="1">
                <a:effectLst/>
                <a:latin typeface="Roboto" panose="02000000000000000000" pitchFamily="2" charset="0"/>
                <a:ea typeface="Roboto" panose="02000000000000000000" pitchFamily="2" charset="0"/>
                <a:cs typeface="Times New Roman" panose="02020603050405020304" pitchFamily="18" charset="0"/>
              </a:rPr>
              <a:t> sp. z o.o. –</a:t>
            </a:r>
            <a:r>
              <a:rPr lang="pl-PL" sz="2400" b="1">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pl-PL" sz="2400" b="1" err="1">
                <a:latin typeface="Roboto" panose="02000000000000000000" pitchFamily="2" charset="0"/>
                <a:ea typeface="Roboto" panose="02000000000000000000" pitchFamily="2" charset="0"/>
                <a:cs typeface="Times New Roman" panose="02020603050405020304" pitchFamily="18" charset="0"/>
              </a:rPr>
              <a:t>our</a:t>
            </a:r>
            <a:r>
              <a:rPr lang="pl-PL" sz="2400" b="1">
                <a:latin typeface="Roboto" panose="02000000000000000000" pitchFamily="2" charset="0"/>
                <a:ea typeface="Roboto" panose="02000000000000000000" pitchFamily="2" charset="0"/>
                <a:cs typeface="Times New Roman" panose="02020603050405020304" pitchFamily="18" charset="0"/>
              </a:rPr>
              <a:t> </a:t>
            </a:r>
            <a:r>
              <a:rPr lang="pl-PL" sz="2400" b="1" err="1">
                <a:latin typeface="Roboto" panose="02000000000000000000" pitchFamily="2" charset="0"/>
                <a:ea typeface="Roboto" panose="02000000000000000000" pitchFamily="2" charset="0"/>
                <a:cs typeface="Times New Roman" panose="02020603050405020304" pitchFamily="18" charset="0"/>
              </a:rPr>
              <a:t>projects</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12</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6359708" y="0"/>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F83B7152-9064-4227-AC26-DA752B4320BE}"/>
              </a:ext>
            </a:extLst>
          </p:cNvPr>
          <p:cNvSpPr txBox="1"/>
          <p:nvPr/>
        </p:nvSpPr>
        <p:spPr>
          <a:xfrm>
            <a:off x="3224741" y="5869838"/>
            <a:ext cx="5742518" cy="445507"/>
          </a:xfrm>
          <a:prstGeom prst="rect">
            <a:avLst/>
          </a:prstGeom>
          <a:noFill/>
        </p:spPr>
        <p:txBody>
          <a:bodyPr wrap="square">
            <a:spAutoFit/>
          </a:bodyPr>
          <a:lstStyle/>
          <a:p>
            <a:pPr algn="ctr">
              <a:lnSpc>
                <a:spcPct val="107000"/>
              </a:lnSpc>
              <a:spcAft>
                <a:spcPts val="600"/>
              </a:spcAft>
            </a:pPr>
            <a:r>
              <a:rPr lang="en-US" sz="1050" i="1">
                <a:effectLst/>
                <a:latin typeface="Roboto" panose="02000000000000000000" pitchFamily="2" charset="0"/>
                <a:ea typeface="Roboto" panose="02000000000000000000" pitchFamily="2" charset="0"/>
                <a:cs typeface="Times New Roman" panose="02020603050405020304" pitchFamily="18" charset="0"/>
              </a:rPr>
              <a:t>The above is to show only some of the numerous ventures undertaken by RESBUD, </a:t>
            </a:r>
            <a:r>
              <a:rPr lang="en-US" sz="1050" i="1"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050" i="1">
                <a:effectLst/>
                <a:latin typeface="Roboto" panose="02000000000000000000" pitchFamily="2" charset="0"/>
                <a:ea typeface="Roboto" panose="02000000000000000000" pitchFamily="2" charset="0"/>
                <a:cs typeface="Times New Roman" panose="02020603050405020304" pitchFamily="18" charset="0"/>
              </a:rPr>
              <a:t>, </a:t>
            </a:r>
            <a:r>
              <a:rPr lang="en-US" sz="1050" i="1" err="1">
                <a:effectLst/>
                <a:latin typeface="Roboto" panose="02000000000000000000" pitchFamily="2" charset="0"/>
                <a:ea typeface="Roboto" panose="02000000000000000000" pitchFamily="2" charset="0"/>
                <a:cs typeface="Times New Roman" panose="02020603050405020304" pitchFamily="18" charset="0"/>
              </a:rPr>
              <a:t>Conpol</a:t>
            </a:r>
            <a:r>
              <a:rPr lang="en-US" sz="1050" i="1">
                <a:effectLst/>
                <a:latin typeface="Roboto" panose="02000000000000000000" pitchFamily="2" charset="0"/>
                <a:ea typeface="Roboto" panose="02000000000000000000" pitchFamily="2" charset="0"/>
                <a:cs typeface="Times New Roman" panose="02020603050405020304" pitchFamily="18" charset="0"/>
              </a:rPr>
              <a:t> and </a:t>
            </a:r>
            <a:r>
              <a:rPr lang="en-US" sz="1050" i="1" err="1">
                <a:effectLst/>
                <a:latin typeface="Roboto" panose="02000000000000000000" pitchFamily="2" charset="0"/>
                <a:ea typeface="Roboto" panose="02000000000000000000" pitchFamily="2" charset="0"/>
                <a:cs typeface="Times New Roman" panose="02020603050405020304" pitchFamily="18" charset="0"/>
              </a:rPr>
              <a:t>Uniwersi</a:t>
            </a:r>
            <a:r>
              <a:rPr lang="pl-PL" sz="1050" i="1">
                <a:effectLst/>
                <a:latin typeface="Roboto" panose="02000000000000000000" pitchFamily="2" charset="0"/>
                <a:ea typeface="Roboto" panose="02000000000000000000" pitchFamily="2" charset="0"/>
                <a:cs typeface="Times New Roman" panose="02020603050405020304" pitchFamily="18" charset="0"/>
              </a:rPr>
              <a:t>m</a:t>
            </a:r>
          </a:p>
        </p:txBody>
      </p:sp>
      <p:pic>
        <p:nvPicPr>
          <p:cNvPr id="5" name="Obraz 4" descr="Obraz zawierający zewnętrzne, budownictwo, dok, kratka wentylacyjna&#10;&#10;Opis wygenerowany automatycznie">
            <a:extLst>
              <a:ext uri="{FF2B5EF4-FFF2-40B4-BE49-F238E27FC236}">
                <a16:creationId xmlns:a16="http://schemas.microsoft.com/office/drawing/2014/main" id="{2CF7D45A-5909-4BD4-8354-E17597B164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2657" y="1721582"/>
            <a:ext cx="2260349" cy="1695262"/>
          </a:xfrm>
          <a:prstGeom prst="rect">
            <a:avLst/>
          </a:prstGeom>
        </p:spPr>
      </p:pic>
      <p:pic>
        <p:nvPicPr>
          <p:cNvPr id="9" name="Obraz 8" descr="Obraz zawierający niebo, zewnętrzne, budynek&#10;&#10;Opis wygenerowany automatycznie">
            <a:extLst>
              <a:ext uri="{FF2B5EF4-FFF2-40B4-BE49-F238E27FC236}">
                <a16:creationId xmlns:a16="http://schemas.microsoft.com/office/drawing/2014/main" id="{C6B35A58-36C8-4EB6-928F-F50CC392A5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5503" y="3685286"/>
            <a:ext cx="2260349" cy="1695262"/>
          </a:xfrm>
          <a:prstGeom prst="rect">
            <a:avLst/>
          </a:prstGeom>
        </p:spPr>
      </p:pic>
      <p:pic>
        <p:nvPicPr>
          <p:cNvPr id="4" name="Obraz 3" descr="Obraz zawierający scena, niebo, droga, zewnętrzne&#10;&#10;Opis wygenerowany automatycznie">
            <a:extLst>
              <a:ext uri="{FF2B5EF4-FFF2-40B4-BE49-F238E27FC236}">
                <a16:creationId xmlns:a16="http://schemas.microsoft.com/office/drawing/2014/main" id="{61455513-B57B-4285-847F-7045703E23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42657" y="3685286"/>
            <a:ext cx="2260349" cy="1695262"/>
          </a:xfrm>
          <a:prstGeom prst="rect">
            <a:avLst/>
          </a:prstGeom>
        </p:spPr>
      </p:pic>
      <p:pic>
        <p:nvPicPr>
          <p:cNvPr id="10" name="Obraz 9" descr="Obraz zawierający niebo, trawa, zewnętrzne, budynek&#10;&#10;Opis wygenerowany automatycznie">
            <a:extLst>
              <a:ext uri="{FF2B5EF4-FFF2-40B4-BE49-F238E27FC236}">
                <a16:creationId xmlns:a16="http://schemas.microsoft.com/office/drawing/2014/main" id="{188857A4-8F2D-4879-8E5F-50B911F23590}"/>
              </a:ext>
            </a:extLst>
          </p:cNvPr>
          <p:cNvPicPr>
            <a:picLocks noChangeAspect="1"/>
          </p:cNvPicPr>
          <p:nvPr/>
        </p:nvPicPr>
        <p:blipFill rotWithShape="1">
          <a:blip r:embed="rId5">
            <a:extLst>
              <a:ext uri="{28A0092B-C50C-407E-A947-70E740481C1C}">
                <a14:useLocalDpi xmlns:a14="http://schemas.microsoft.com/office/drawing/2010/main" val="0"/>
              </a:ext>
            </a:extLst>
          </a:blip>
          <a:srcRect b="10489"/>
          <a:stretch/>
        </p:blipFill>
        <p:spPr>
          <a:xfrm>
            <a:off x="8634713" y="3691550"/>
            <a:ext cx="2515887" cy="1688998"/>
          </a:xfrm>
          <a:prstGeom prst="rect">
            <a:avLst/>
          </a:prstGeom>
        </p:spPr>
      </p:pic>
      <p:sp>
        <p:nvSpPr>
          <p:cNvPr id="6" name="Prostokąt 5">
            <a:extLst>
              <a:ext uri="{FF2B5EF4-FFF2-40B4-BE49-F238E27FC236}">
                <a16:creationId xmlns:a16="http://schemas.microsoft.com/office/drawing/2014/main" id="{FAC5BB47-BE50-438A-86AB-EC5FED0756DD}"/>
              </a:ext>
            </a:extLst>
          </p:cNvPr>
          <p:cNvSpPr/>
          <p:nvPr/>
        </p:nvSpPr>
        <p:spPr>
          <a:xfrm>
            <a:off x="1272340" y="1699101"/>
            <a:ext cx="2088481" cy="1674106"/>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Execution of construction works at the John Paul II Krakow-</a:t>
            </a:r>
            <a:r>
              <a:rPr lang="en-US" sz="1200" b="1" dirty="0" err="1">
                <a:solidFill>
                  <a:schemeClr val="bg1"/>
                </a:solidFill>
                <a:latin typeface="Roboto" panose="02000000000000000000" pitchFamily="2" charset="0"/>
                <a:ea typeface="Roboto" panose="02000000000000000000" pitchFamily="2" charset="0"/>
                <a:cs typeface="Arial" panose="020B0604020202020204" pitchFamily="34" charset="0"/>
              </a:rPr>
              <a:t>Balice</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 International Airport</a:t>
            </a:r>
            <a:endParaRPr lang="pl-PL" sz="1200" b="1"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p:txBody>
      </p:sp>
      <p:sp>
        <p:nvSpPr>
          <p:cNvPr id="21" name="Prostokąt 20">
            <a:extLst>
              <a:ext uri="{FF2B5EF4-FFF2-40B4-BE49-F238E27FC236}">
                <a16:creationId xmlns:a16="http://schemas.microsoft.com/office/drawing/2014/main" id="{6086E844-4738-4228-BB5D-87E97383675B}"/>
              </a:ext>
            </a:extLst>
          </p:cNvPr>
          <p:cNvSpPr/>
          <p:nvPr/>
        </p:nvSpPr>
        <p:spPr>
          <a:xfrm>
            <a:off x="1272340" y="3685286"/>
            <a:ext cx="2088481" cy="1674106"/>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Construction of concrete and reinforced concrete structures on the </a:t>
            </a:r>
            <a:r>
              <a:rPr lang="en-US" sz="1200" b="1" dirty="0" err="1">
                <a:solidFill>
                  <a:schemeClr val="bg1"/>
                </a:solidFill>
                <a:latin typeface="Roboto" panose="02000000000000000000" pitchFamily="2" charset="0"/>
                <a:ea typeface="Roboto" panose="02000000000000000000" pitchFamily="2" charset="0"/>
                <a:cs typeface="Arial" panose="020B0604020202020204" pitchFamily="34" charset="0"/>
              </a:rPr>
              <a:t>Tuszyn-Pyrzowice</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 section, </a:t>
            </a:r>
            <a:endParaRPr lang="pl-PL" sz="1200" b="1" dirty="0">
              <a:solidFill>
                <a:schemeClr val="bg1"/>
              </a:solidFill>
              <a:latin typeface="Roboto" panose="02000000000000000000" pitchFamily="2" charset="0"/>
              <a:ea typeface="Roboto" panose="02000000000000000000" pitchFamily="2" charset="0"/>
              <a:cs typeface="Arial" panose="020B0604020202020204" pitchFamily="34" charset="0"/>
            </a:endParaRPr>
          </a:p>
          <a:p>
            <a:pPr algn="ct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A1 motorway, section G</a:t>
            </a:r>
            <a:endParaRPr lang="pl-PL" sz="12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7" name="Obraz 6" descr="Obraz zawierający niebo, zewnętrzne&#10;&#10;Opis wygenerowany automatycznie">
            <a:extLst>
              <a:ext uri="{FF2B5EF4-FFF2-40B4-BE49-F238E27FC236}">
                <a16:creationId xmlns:a16="http://schemas.microsoft.com/office/drawing/2014/main" id="{66EEE27F-3B71-4772-8EDD-36B8B95415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57288" y="1691523"/>
            <a:ext cx="2260349" cy="1695262"/>
          </a:xfrm>
          <a:prstGeom prst="rect">
            <a:avLst/>
          </a:prstGeom>
        </p:spPr>
      </p:pic>
      <p:pic>
        <p:nvPicPr>
          <p:cNvPr id="13" name="Obraz 12" descr="Obraz zawierający zewnętrzne, niebo, puste, tory&#10;&#10;Opis wygenerowany automatycznie">
            <a:extLst>
              <a:ext uri="{FF2B5EF4-FFF2-40B4-BE49-F238E27FC236}">
                <a16:creationId xmlns:a16="http://schemas.microsoft.com/office/drawing/2014/main" id="{955CA38E-1AAA-4430-B011-74C8DFF3C23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34713" y="1659495"/>
            <a:ext cx="2284947" cy="1713711"/>
          </a:xfrm>
          <a:prstGeom prst="rect">
            <a:avLst/>
          </a:prstGeom>
        </p:spPr>
      </p:pic>
      <p:sp>
        <p:nvSpPr>
          <p:cNvPr id="18" name="pole tekstowe 17">
            <a:extLst>
              <a:ext uri="{FF2B5EF4-FFF2-40B4-BE49-F238E27FC236}">
                <a16:creationId xmlns:a16="http://schemas.microsoft.com/office/drawing/2014/main" id="{83781D70-CB4E-400C-ACD4-7CAD74DB39B5}"/>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9" name="Grafika 18">
            <a:extLst>
              <a:ext uri="{FF2B5EF4-FFF2-40B4-BE49-F238E27FC236}">
                <a16:creationId xmlns:a16="http://schemas.microsoft.com/office/drawing/2014/main" id="{EF88DC77-87A6-4CD7-8E7A-33DEBECF56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797" y="115048"/>
            <a:ext cx="1209675" cy="1219200"/>
          </a:xfrm>
          <a:prstGeom prst="rect">
            <a:avLst/>
          </a:prstGeom>
        </p:spPr>
      </p:pic>
      <p:pic>
        <p:nvPicPr>
          <p:cNvPr id="20" name="Obraz 19" descr="Obraz zawierający tekst, clipart&#10;&#10;Opis wygenerowany automatycznie">
            <a:extLst>
              <a:ext uri="{FF2B5EF4-FFF2-40B4-BE49-F238E27FC236}">
                <a16:creationId xmlns:a16="http://schemas.microsoft.com/office/drawing/2014/main" id="{769A4CE5-24DA-4A17-BBC0-5FF997FA89A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28292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7283971" y="195751"/>
            <a:ext cx="6096000" cy="467629"/>
          </a:xfrm>
          <a:prstGeom prst="rect">
            <a:avLst/>
          </a:prstGeom>
          <a:noFill/>
        </p:spPr>
        <p:txBody>
          <a:bodyPr wrap="square">
            <a:spAutoFit/>
          </a:bodyPr>
          <a:lstStyle/>
          <a:p>
            <a:pPr algn="just">
              <a:lnSpc>
                <a:spcPct val="107000"/>
              </a:lnSpc>
              <a:spcAft>
                <a:spcPts val="600"/>
              </a:spcAft>
            </a:pPr>
            <a:r>
              <a:rPr lang="en-US" sz="2400" b="1" err="1">
                <a:effectLst/>
                <a:latin typeface="Roboto" panose="02000000000000000000" pitchFamily="2" charset="0"/>
                <a:ea typeface="Roboto" panose="02000000000000000000" pitchFamily="2" charset="0"/>
                <a:cs typeface="Times New Roman" panose="02020603050405020304" pitchFamily="18" charset="0"/>
              </a:rPr>
              <a:t>Conpol</a:t>
            </a:r>
            <a:r>
              <a:rPr lang="en-US" sz="2400" b="1">
                <a:effectLst/>
                <a:latin typeface="Roboto" panose="02000000000000000000" pitchFamily="2" charset="0"/>
                <a:ea typeface="Roboto" panose="02000000000000000000" pitchFamily="2" charset="0"/>
                <a:cs typeface="Times New Roman" panose="02020603050405020304" pitchFamily="18" charset="0"/>
              </a:rPr>
              <a:t> sp. z o.o. –</a:t>
            </a:r>
            <a:r>
              <a:rPr lang="pl-PL" sz="2400" b="1">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pl-PL" sz="2400" b="1" err="1">
                <a:latin typeface="Roboto" panose="02000000000000000000" pitchFamily="2" charset="0"/>
                <a:ea typeface="Roboto" panose="02000000000000000000" pitchFamily="2" charset="0"/>
                <a:cs typeface="Times New Roman" panose="02020603050405020304" pitchFamily="18" charset="0"/>
              </a:rPr>
              <a:t>our</a:t>
            </a:r>
            <a:r>
              <a:rPr lang="pl-PL" sz="2400" b="1">
                <a:latin typeface="Roboto" panose="02000000000000000000" pitchFamily="2" charset="0"/>
                <a:ea typeface="Roboto" panose="02000000000000000000" pitchFamily="2" charset="0"/>
                <a:cs typeface="Times New Roman" panose="02020603050405020304" pitchFamily="18" charset="0"/>
              </a:rPr>
              <a:t> </a:t>
            </a:r>
            <a:r>
              <a:rPr lang="pl-PL" sz="2400" b="1" err="1">
                <a:latin typeface="Roboto" panose="02000000000000000000" pitchFamily="2" charset="0"/>
                <a:ea typeface="Roboto" panose="02000000000000000000" pitchFamily="2" charset="0"/>
                <a:cs typeface="Times New Roman" panose="02020603050405020304" pitchFamily="18" charset="0"/>
              </a:rPr>
              <a:t>projects</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13</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6954830" y="-6499"/>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32" name="Obraz 31">
            <a:extLst>
              <a:ext uri="{FF2B5EF4-FFF2-40B4-BE49-F238E27FC236}">
                <a16:creationId xmlns:a16="http://schemas.microsoft.com/office/drawing/2014/main" id="{527236A5-91F7-4C0A-A376-58E8ADF08D8C}"/>
              </a:ext>
            </a:extLst>
          </p:cNvPr>
          <p:cNvPicPr/>
          <p:nvPr/>
        </p:nvPicPr>
        <p:blipFill rotWithShape="1">
          <a:blip r:embed="rId2" cstate="print"/>
          <a:srcRect b="17802"/>
          <a:stretch/>
        </p:blipFill>
        <p:spPr>
          <a:xfrm>
            <a:off x="3224741" y="3523515"/>
            <a:ext cx="2833677" cy="1707649"/>
          </a:xfrm>
          <a:prstGeom prst="rect">
            <a:avLst/>
          </a:prstGeom>
        </p:spPr>
      </p:pic>
      <p:sp>
        <p:nvSpPr>
          <p:cNvPr id="35" name="pole tekstowe 34">
            <a:extLst>
              <a:ext uri="{FF2B5EF4-FFF2-40B4-BE49-F238E27FC236}">
                <a16:creationId xmlns:a16="http://schemas.microsoft.com/office/drawing/2014/main" id="{F83B7152-9064-4227-AC26-DA752B4320BE}"/>
              </a:ext>
            </a:extLst>
          </p:cNvPr>
          <p:cNvSpPr txBox="1"/>
          <p:nvPr/>
        </p:nvSpPr>
        <p:spPr>
          <a:xfrm>
            <a:off x="3224741" y="5869838"/>
            <a:ext cx="5742518" cy="445507"/>
          </a:xfrm>
          <a:prstGeom prst="rect">
            <a:avLst/>
          </a:prstGeom>
          <a:noFill/>
        </p:spPr>
        <p:txBody>
          <a:bodyPr wrap="square">
            <a:spAutoFit/>
          </a:bodyPr>
          <a:lstStyle/>
          <a:p>
            <a:pPr algn="ctr">
              <a:lnSpc>
                <a:spcPct val="107000"/>
              </a:lnSpc>
              <a:spcAft>
                <a:spcPts val="600"/>
              </a:spcAft>
            </a:pPr>
            <a:r>
              <a:rPr lang="en-US" sz="1050" i="1">
                <a:effectLst/>
                <a:latin typeface="Roboto" panose="02000000000000000000" pitchFamily="2" charset="0"/>
                <a:ea typeface="Roboto" panose="02000000000000000000" pitchFamily="2" charset="0"/>
                <a:cs typeface="Times New Roman" panose="02020603050405020304" pitchFamily="18" charset="0"/>
              </a:rPr>
              <a:t>The above is to show only some of the numerous ventures undertaken by RESBUD, </a:t>
            </a:r>
            <a:r>
              <a:rPr lang="en-US" sz="1050" i="1"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050" i="1">
                <a:effectLst/>
                <a:latin typeface="Roboto" panose="02000000000000000000" pitchFamily="2" charset="0"/>
                <a:ea typeface="Roboto" panose="02000000000000000000" pitchFamily="2" charset="0"/>
                <a:cs typeface="Times New Roman" panose="02020603050405020304" pitchFamily="18" charset="0"/>
              </a:rPr>
              <a:t>, </a:t>
            </a:r>
            <a:r>
              <a:rPr lang="en-US" sz="1050" i="1" err="1">
                <a:effectLst/>
                <a:latin typeface="Roboto" panose="02000000000000000000" pitchFamily="2" charset="0"/>
                <a:ea typeface="Roboto" panose="02000000000000000000" pitchFamily="2" charset="0"/>
                <a:cs typeface="Times New Roman" panose="02020603050405020304" pitchFamily="18" charset="0"/>
              </a:rPr>
              <a:t>Conpol</a:t>
            </a:r>
            <a:r>
              <a:rPr lang="en-US" sz="1050" i="1">
                <a:effectLst/>
                <a:latin typeface="Roboto" panose="02000000000000000000" pitchFamily="2" charset="0"/>
                <a:ea typeface="Roboto" panose="02000000000000000000" pitchFamily="2" charset="0"/>
                <a:cs typeface="Times New Roman" panose="02020603050405020304" pitchFamily="18" charset="0"/>
              </a:rPr>
              <a:t> and </a:t>
            </a:r>
            <a:r>
              <a:rPr lang="en-US" sz="1050" i="1" err="1">
                <a:effectLst/>
                <a:latin typeface="Roboto" panose="02000000000000000000" pitchFamily="2" charset="0"/>
                <a:ea typeface="Roboto" panose="02000000000000000000" pitchFamily="2" charset="0"/>
                <a:cs typeface="Times New Roman" panose="02020603050405020304" pitchFamily="18" charset="0"/>
              </a:rPr>
              <a:t>Uniwersi</a:t>
            </a:r>
            <a:r>
              <a:rPr lang="pl-PL" sz="1050" i="1">
                <a:effectLst/>
                <a:latin typeface="Roboto" panose="02000000000000000000" pitchFamily="2" charset="0"/>
                <a:ea typeface="Roboto" panose="02000000000000000000" pitchFamily="2" charset="0"/>
                <a:cs typeface="Times New Roman" panose="02020603050405020304" pitchFamily="18" charset="0"/>
              </a:rPr>
              <a:t>m</a:t>
            </a:r>
          </a:p>
        </p:txBody>
      </p:sp>
      <p:pic>
        <p:nvPicPr>
          <p:cNvPr id="10" name="Obraz 9" descr="Obraz zawierający niebo, tor, pociąg, zewnętrzne&#10;&#10;Opis wygenerowany automatycznie">
            <a:extLst>
              <a:ext uri="{FF2B5EF4-FFF2-40B4-BE49-F238E27FC236}">
                <a16:creationId xmlns:a16="http://schemas.microsoft.com/office/drawing/2014/main" id="{9788C8EA-2EE4-4B53-B86B-BEE7789D928C}"/>
              </a:ext>
            </a:extLst>
          </p:cNvPr>
          <p:cNvPicPr>
            <a:picLocks noChangeAspect="1"/>
          </p:cNvPicPr>
          <p:nvPr/>
        </p:nvPicPr>
        <p:blipFill rotWithShape="1">
          <a:blip r:embed="rId3">
            <a:extLst>
              <a:ext uri="{28A0092B-C50C-407E-A947-70E740481C1C}">
                <a14:useLocalDpi xmlns:a14="http://schemas.microsoft.com/office/drawing/2010/main" val="0"/>
              </a:ext>
            </a:extLst>
          </a:blip>
          <a:srcRect b="6106"/>
          <a:stretch/>
        </p:blipFill>
        <p:spPr>
          <a:xfrm>
            <a:off x="6313278" y="3523515"/>
            <a:ext cx="2419059" cy="1703511"/>
          </a:xfrm>
          <a:prstGeom prst="rect">
            <a:avLst/>
          </a:prstGeom>
        </p:spPr>
      </p:pic>
      <p:pic>
        <p:nvPicPr>
          <p:cNvPr id="16" name="Obraz 15" descr="Obraz zawierający budynek, winda&#10;&#10;Opis wygenerowany automatycznie">
            <a:extLst>
              <a:ext uri="{FF2B5EF4-FFF2-40B4-BE49-F238E27FC236}">
                <a16:creationId xmlns:a16="http://schemas.microsoft.com/office/drawing/2014/main" id="{0DC56CED-B008-4EE2-BDF1-1A20BA0369F1}"/>
              </a:ext>
            </a:extLst>
          </p:cNvPr>
          <p:cNvPicPr>
            <a:picLocks noChangeAspect="1"/>
          </p:cNvPicPr>
          <p:nvPr/>
        </p:nvPicPr>
        <p:blipFill rotWithShape="1">
          <a:blip r:embed="rId4">
            <a:extLst>
              <a:ext uri="{28A0092B-C50C-407E-A947-70E740481C1C}">
                <a14:useLocalDpi xmlns:a14="http://schemas.microsoft.com/office/drawing/2010/main" val="0"/>
              </a:ext>
            </a:extLst>
          </a:blip>
          <a:srcRect b="16012"/>
          <a:stretch/>
        </p:blipFill>
        <p:spPr>
          <a:xfrm>
            <a:off x="8979790" y="3527654"/>
            <a:ext cx="2704363" cy="1703510"/>
          </a:xfrm>
          <a:prstGeom prst="rect">
            <a:avLst/>
          </a:prstGeom>
        </p:spPr>
      </p:pic>
      <p:pic>
        <p:nvPicPr>
          <p:cNvPr id="25" name="Obraz 24" descr="Obraz zawierający pociąg, tor, niebo, zewnętrzne&#10;&#10;Opis wygenerowany automatycznie">
            <a:extLst>
              <a:ext uri="{FF2B5EF4-FFF2-40B4-BE49-F238E27FC236}">
                <a16:creationId xmlns:a16="http://schemas.microsoft.com/office/drawing/2014/main" id="{9F0C23D0-35B8-4A5F-94D1-FE516A6D94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8160" y="1822570"/>
            <a:ext cx="2820258" cy="1410129"/>
          </a:xfrm>
          <a:prstGeom prst="rect">
            <a:avLst/>
          </a:prstGeom>
        </p:spPr>
      </p:pic>
      <p:pic>
        <p:nvPicPr>
          <p:cNvPr id="28" name="Obraz 27" descr="Obraz zawierający niebo, zewnętrzne, obiekt na zewnątrz, obszar&#10;&#10;Opis wygenerowany automatycznie">
            <a:extLst>
              <a:ext uri="{FF2B5EF4-FFF2-40B4-BE49-F238E27FC236}">
                <a16:creationId xmlns:a16="http://schemas.microsoft.com/office/drawing/2014/main" id="{03B0B22D-B505-4F29-9A13-237A50021F58}"/>
              </a:ext>
            </a:extLst>
          </p:cNvPr>
          <p:cNvPicPr>
            <a:picLocks noChangeAspect="1"/>
          </p:cNvPicPr>
          <p:nvPr/>
        </p:nvPicPr>
        <p:blipFill rotWithShape="1">
          <a:blip r:embed="rId6">
            <a:extLst>
              <a:ext uri="{28A0092B-C50C-407E-A947-70E740481C1C}">
                <a14:useLocalDpi xmlns:a14="http://schemas.microsoft.com/office/drawing/2010/main" val="0"/>
              </a:ext>
            </a:extLst>
          </a:blip>
          <a:srcRect l="4093" r="159"/>
          <a:stretch/>
        </p:blipFill>
        <p:spPr>
          <a:xfrm>
            <a:off x="6313278" y="1811549"/>
            <a:ext cx="2419059" cy="1421150"/>
          </a:xfrm>
          <a:prstGeom prst="rect">
            <a:avLst/>
          </a:prstGeom>
        </p:spPr>
      </p:pic>
      <p:pic>
        <p:nvPicPr>
          <p:cNvPr id="30" name="Obraz 29" descr="Obraz zawierający niebo, zewnętrzne, dok&#10;&#10;Opis wygenerowany automatycznie">
            <a:extLst>
              <a:ext uri="{FF2B5EF4-FFF2-40B4-BE49-F238E27FC236}">
                <a16:creationId xmlns:a16="http://schemas.microsoft.com/office/drawing/2014/main" id="{C7BCC230-66FF-4E88-B1D0-513E1968613A}"/>
              </a:ext>
            </a:extLst>
          </p:cNvPr>
          <p:cNvPicPr>
            <a:picLocks noChangeAspect="1"/>
          </p:cNvPicPr>
          <p:nvPr/>
        </p:nvPicPr>
        <p:blipFill rotWithShape="1">
          <a:blip r:embed="rId7">
            <a:extLst>
              <a:ext uri="{28A0092B-C50C-407E-A947-70E740481C1C}">
                <a14:useLocalDpi xmlns:a14="http://schemas.microsoft.com/office/drawing/2010/main" val="0"/>
              </a:ext>
            </a:extLst>
          </a:blip>
          <a:srcRect l="8201"/>
          <a:stretch/>
        </p:blipFill>
        <p:spPr>
          <a:xfrm>
            <a:off x="8979790" y="1759725"/>
            <a:ext cx="2704363" cy="1472973"/>
          </a:xfrm>
          <a:prstGeom prst="rect">
            <a:avLst/>
          </a:prstGeom>
        </p:spPr>
      </p:pic>
      <p:sp>
        <p:nvSpPr>
          <p:cNvPr id="18" name="Prostokąt 17">
            <a:extLst>
              <a:ext uri="{FF2B5EF4-FFF2-40B4-BE49-F238E27FC236}">
                <a16:creationId xmlns:a16="http://schemas.microsoft.com/office/drawing/2014/main" id="{4D3DAAB2-957B-480D-A43B-56286E7C87DA}"/>
              </a:ext>
            </a:extLst>
          </p:cNvPr>
          <p:cNvSpPr/>
          <p:nvPr/>
        </p:nvSpPr>
        <p:spPr>
          <a:xfrm>
            <a:off x="870476" y="1759725"/>
            <a:ext cx="2088481" cy="1480876"/>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Roboto" panose="02000000000000000000" pitchFamily="2" charset="0"/>
                <a:ea typeface="Roboto" panose="02000000000000000000" pitchFamily="2" charset="0"/>
                <a:cs typeface="Arial" panose="020B0604020202020204" pitchFamily="34" charset="0"/>
              </a:rPr>
              <a:t>Reconstruction of track systems with accompanying infrastructure on the E59 railway line, </a:t>
            </a:r>
            <a:r>
              <a:rPr lang="en-US" sz="1200" b="1" err="1">
                <a:solidFill>
                  <a:schemeClr val="bg1"/>
                </a:solidFill>
                <a:latin typeface="Roboto" panose="02000000000000000000" pitchFamily="2" charset="0"/>
                <a:ea typeface="Roboto" panose="02000000000000000000" pitchFamily="2" charset="0"/>
                <a:cs typeface="Arial" panose="020B0604020202020204" pitchFamily="34" charset="0"/>
              </a:rPr>
              <a:t>Leszno-Czempiń</a:t>
            </a:r>
            <a:r>
              <a:rPr lang="en-US" sz="1200" b="1">
                <a:solidFill>
                  <a:schemeClr val="bg1"/>
                </a:solidFill>
                <a:latin typeface="Roboto" panose="02000000000000000000" pitchFamily="2" charset="0"/>
                <a:ea typeface="Roboto" panose="02000000000000000000" pitchFamily="2" charset="0"/>
                <a:cs typeface="Arial" panose="020B0604020202020204" pitchFamily="34" charset="0"/>
              </a:rPr>
              <a:t> section</a:t>
            </a:r>
            <a:endParaRPr lang="pl-PL" sz="1200" b="1">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9" name="Prostokąt 18">
            <a:extLst>
              <a:ext uri="{FF2B5EF4-FFF2-40B4-BE49-F238E27FC236}">
                <a16:creationId xmlns:a16="http://schemas.microsoft.com/office/drawing/2014/main" id="{EBC08B31-4DA0-4905-9C26-F1F514E88D7C}"/>
              </a:ext>
            </a:extLst>
          </p:cNvPr>
          <p:cNvSpPr/>
          <p:nvPr/>
        </p:nvSpPr>
        <p:spPr>
          <a:xfrm>
            <a:off x="870475" y="3523452"/>
            <a:ext cx="2088481" cy="170351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Execution of construction works on the E30 Kraków </a:t>
            </a:r>
            <a:r>
              <a:rPr lang="en-US" sz="1200" b="1" dirty="0" err="1">
                <a:solidFill>
                  <a:schemeClr val="bg1"/>
                </a:solidFill>
                <a:latin typeface="Roboto" panose="02000000000000000000" pitchFamily="2" charset="0"/>
                <a:ea typeface="Roboto" panose="02000000000000000000" pitchFamily="2" charset="0"/>
                <a:cs typeface="Arial" panose="020B0604020202020204" pitchFamily="34" charset="0"/>
              </a:rPr>
              <a:t>Mydlniki</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 - Kraków </a:t>
            </a:r>
            <a:r>
              <a:rPr lang="en-US" sz="1200" b="1" dirty="0" err="1">
                <a:solidFill>
                  <a:schemeClr val="bg1"/>
                </a:solidFill>
                <a:latin typeface="Roboto" panose="02000000000000000000" pitchFamily="2" charset="0"/>
                <a:ea typeface="Roboto" panose="02000000000000000000" pitchFamily="2" charset="0"/>
                <a:cs typeface="Arial" panose="020B0604020202020204" pitchFamily="34" charset="0"/>
              </a:rPr>
              <a:t>Główny</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US" sz="1200" b="1" dirty="0" err="1">
                <a:solidFill>
                  <a:schemeClr val="bg1"/>
                </a:solidFill>
                <a:latin typeface="Roboto" panose="02000000000000000000" pitchFamily="2" charset="0"/>
                <a:ea typeface="Roboto" panose="02000000000000000000" pitchFamily="2" charset="0"/>
                <a:cs typeface="Arial" panose="020B0604020202020204" pitchFamily="34" charset="0"/>
              </a:rPr>
              <a:t>Towarowy</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 section</a:t>
            </a:r>
            <a:endParaRPr lang="pl-PL" sz="12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0" name="pole tekstowe 19">
            <a:extLst>
              <a:ext uri="{FF2B5EF4-FFF2-40B4-BE49-F238E27FC236}">
                <a16:creationId xmlns:a16="http://schemas.microsoft.com/office/drawing/2014/main" id="{C6789431-01BB-41C7-9C42-4CDDED95B21D}"/>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21" name="Grafika 20">
            <a:extLst>
              <a:ext uri="{FF2B5EF4-FFF2-40B4-BE49-F238E27FC236}">
                <a16:creationId xmlns:a16="http://schemas.microsoft.com/office/drawing/2014/main" id="{5870D454-0CDF-4E14-B9E2-D1B692392CA8}"/>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50797" y="115048"/>
            <a:ext cx="1209675" cy="1219200"/>
          </a:xfrm>
          <a:prstGeom prst="rect">
            <a:avLst/>
          </a:prstGeom>
        </p:spPr>
      </p:pic>
      <p:pic>
        <p:nvPicPr>
          <p:cNvPr id="22" name="Obraz 21" descr="Obraz zawierający tekst, clipart&#10;&#10;Opis wygenerowany automatycznie">
            <a:extLst>
              <a:ext uri="{FF2B5EF4-FFF2-40B4-BE49-F238E27FC236}">
                <a16:creationId xmlns:a16="http://schemas.microsoft.com/office/drawing/2014/main" id="{DF6DB002-769F-4AC8-A78D-97249270EE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4597933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14</a:t>
            </a:fld>
            <a:endParaRPr lang="pl-PL">
              <a:solidFill>
                <a:schemeClr val="bg1"/>
              </a:solidFill>
              <a:latin typeface="Roboto" panose="02000000000000000000" pitchFamily="2" charset="0"/>
              <a:ea typeface="Roboto" panose="02000000000000000000" pitchFamily="2" charset="0"/>
            </a:endParaRPr>
          </a:p>
        </p:txBody>
      </p:sp>
      <p:sp>
        <p:nvSpPr>
          <p:cNvPr id="35" name="pole tekstowe 34">
            <a:extLst>
              <a:ext uri="{FF2B5EF4-FFF2-40B4-BE49-F238E27FC236}">
                <a16:creationId xmlns:a16="http://schemas.microsoft.com/office/drawing/2014/main" id="{F83B7152-9064-4227-AC26-DA752B4320BE}"/>
              </a:ext>
            </a:extLst>
          </p:cNvPr>
          <p:cNvSpPr txBox="1"/>
          <p:nvPr/>
        </p:nvSpPr>
        <p:spPr>
          <a:xfrm>
            <a:off x="3224741" y="5926988"/>
            <a:ext cx="5742518" cy="445507"/>
          </a:xfrm>
          <a:prstGeom prst="rect">
            <a:avLst/>
          </a:prstGeom>
          <a:noFill/>
        </p:spPr>
        <p:txBody>
          <a:bodyPr wrap="square">
            <a:spAutoFit/>
          </a:bodyPr>
          <a:lstStyle/>
          <a:p>
            <a:pPr algn="ctr">
              <a:lnSpc>
                <a:spcPct val="107000"/>
              </a:lnSpc>
              <a:spcAft>
                <a:spcPts val="600"/>
              </a:spcAft>
            </a:pPr>
            <a:r>
              <a:rPr lang="en-US" sz="1050" i="1">
                <a:effectLst/>
                <a:latin typeface="Roboto" panose="02000000000000000000" pitchFamily="2" charset="0"/>
                <a:ea typeface="Roboto" panose="02000000000000000000" pitchFamily="2" charset="0"/>
                <a:cs typeface="Times New Roman" panose="02020603050405020304" pitchFamily="18" charset="0"/>
              </a:rPr>
              <a:t>The above is to show only some of the numerous ventures undertaken by RESBUD, </a:t>
            </a:r>
            <a:r>
              <a:rPr lang="en-US" sz="1050" i="1"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050" i="1">
                <a:effectLst/>
                <a:latin typeface="Roboto" panose="02000000000000000000" pitchFamily="2" charset="0"/>
                <a:ea typeface="Roboto" panose="02000000000000000000" pitchFamily="2" charset="0"/>
                <a:cs typeface="Times New Roman" panose="02020603050405020304" pitchFamily="18" charset="0"/>
              </a:rPr>
              <a:t>, </a:t>
            </a:r>
            <a:r>
              <a:rPr lang="en-US" sz="1050" i="1" err="1">
                <a:effectLst/>
                <a:latin typeface="Roboto" panose="02000000000000000000" pitchFamily="2" charset="0"/>
                <a:ea typeface="Roboto" panose="02000000000000000000" pitchFamily="2" charset="0"/>
                <a:cs typeface="Times New Roman" panose="02020603050405020304" pitchFamily="18" charset="0"/>
              </a:rPr>
              <a:t>Conpol</a:t>
            </a:r>
            <a:r>
              <a:rPr lang="en-US" sz="1050" i="1">
                <a:effectLst/>
                <a:latin typeface="Roboto" panose="02000000000000000000" pitchFamily="2" charset="0"/>
                <a:ea typeface="Roboto" panose="02000000000000000000" pitchFamily="2" charset="0"/>
                <a:cs typeface="Times New Roman" panose="02020603050405020304" pitchFamily="18" charset="0"/>
              </a:rPr>
              <a:t> and </a:t>
            </a:r>
            <a:r>
              <a:rPr lang="en-US" sz="1050" i="1" err="1">
                <a:effectLst/>
                <a:latin typeface="Roboto" panose="02000000000000000000" pitchFamily="2" charset="0"/>
                <a:ea typeface="Roboto" panose="02000000000000000000" pitchFamily="2" charset="0"/>
                <a:cs typeface="Times New Roman" panose="02020603050405020304" pitchFamily="18" charset="0"/>
              </a:rPr>
              <a:t>Uniwersi</a:t>
            </a:r>
            <a:r>
              <a:rPr lang="pl-PL" sz="1050" i="1">
                <a:effectLst/>
                <a:latin typeface="Roboto" panose="02000000000000000000" pitchFamily="2" charset="0"/>
                <a:ea typeface="Roboto" panose="02000000000000000000" pitchFamily="2" charset="0"/>
                <a:cs typeface="Times New Roman" panose="02020603050405020304" pitchFamily="18" charset="0"/>
              </a:rPr>
              <a:t>m</a:t>
            </a:r>
          </a:p>
        </p:txBody>
      </p:sp>
      <p:pic>
        <p:nvPicPr>
          <p:cNvPr id="7" name="Obraz 6" descr="Obraz zawierający zewnętrzne, niebo, przyczepa&#10;&#10;Opis wygenerowany automatycznie">
            <a:extLst>
              <a:ext uri="{FF2B5EF4-FFF2-40B4-BE49-F238E27FC236}">
                <a16:creationId xmlns:a16="http://schemas.microsoft.com/office/drawing/2014/main" id="{E6D38592-35E3-4BBB-996D-150F8B8A18DC}"/>
              </a:ext>
            </a:extLst>
          </p:cNvPr>
          <p:cNvPicPr>
            <a:picLocks noChangeAspect="1"/>
          </p:cNvPicPr>
          <p:nvPr/>
        </p:nvPicPr>
        <p:blipFill rotWithShape="1">
          <a:blip r:embed="rId2">
            <a:extLst>
              <a:ext uri="{28A0092B-C50C-407E-A947-70E740481C1C}">
                <a14:useLocalDpi xmlns:a14="http://schemas.microsoft.com/office/drawing/2010/main" val="0"/>
              </a:ext>
            </a:extLst>
          </a:blip>
          <a:srcRect b="12749"/>
          <a:stretch/>
        </p:blipFill>
        <p:spPr>
          <a:xfrm>
            <a:off x="4031610" y="4344508"/>
            <a:ext cx="2163079" cy="1412531"/>
          </a:xfrm>
          <a:prstGeom prst="rect">
            <a:avLst/>
          </a:prstGeom>
        </p:spPr>
      </p:pic>
      <p:pic>
        <p:nvPicPr>
          <p:cNvPr id="12" name="Obraz 11" descr="Obraz zawierający zewnętrzne, śnieg&#10;&#10;Opis wygenerowany automatycznie">
            <a:extLst>
              <a:ext uri="{FF2B5EF4-FFF2-40B4-BE49-F238E27FC236}">
                <a16:creationId xmlns:a16="http://schemas.microsoft.com/office/drawing/2014/main" id="{281EC258-2EC4-4386-98A4-9AE4640EF704}"/>
              </a:ext>
            </a:extLst>
          </p:cNvPr>
          <p:cNvPicPr>
            <a:picLocks noChangeAspect="1"/>
          </p:cNvPicPr>
          <p:nvPr/>
        </p:nvPicPr>
        <p:blipFill rotWithShape="1">
          <a:blip r:embed="rId3">
            <a:extLst>
              <a:ext uri="{28A0092B-C50C-407E-A947-70E740481C1C}">
                <a14:useLocalDpi xmlns:a14="http://schemas.microsoft.com/office/drawing/2010/main" val="0"/>
              </a:ext>
            </a:extLst>
          </a:blip>
          <a:srcRect b="12931"/>
          <a:stretch/>
        </p:blipFill>
        <p:spPr>
          <a:xfrm>
            <a:off x="4031610" y="2694596"/>
            <a:ext cx="2163079" cy="1412531"/>
          </a:xfrm>
          <a:prstGeom prst="rect">
            <a:avLst/>
          </a:prstGeom>
        </p:spPr>
      </p:pic>
      <p:pic>
        <p:nvPicPr>
          <p:cNvPr id="14" name="Obraz 13" descr="Obraz zawierający niebo, zewnętrzne, budynek, piaszczysty&#10;&#10;Opis wygenerowany automatycznie">
            <a:extLst>
              <a:ext uri="{FF2B5EF4-FFF2-40B4-BE49-F238E27FC236}">
                <a16:creationId xmlns:a16="http://schemas.microsoft.com/office/drawing/2014/main" id="{C3AC94AB-89C1-4D07-8BB7-B261B36B13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1610" y="1240453"/>
            <a:ext cx="2163079" cy="1216732"/>
          </a:xfrm>
          <a:prstGeom prst="rect">
            <a:avLst/>
          </a:prstGeom>
        </p:spPr>
      </p:pic>
      <p:pic>
        <p:nvPicPr>
          <p:cNvPr id="10" name="Obraz 9" descr="Obraz zawierający podłoże, zewnętrzne, budynek, brud&#10;&#10;Opis wygenerowany automatycznie">
            <a:extLst>
              <a:ext uri="{FF2B5EF4-FFF2-40B4-BE49-F238E27FC236}">
                <a16:creationId xmlns:a16="http://schemas.microsoft.com/office/drawing/2014/main" id="{49D12DF9-CF76-42B9-A33F-ADD850EE4A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10059" y="1240453"/>
            <a:ext cx="2163078" cy="1216732"/>
          </a:xfrm>
          <a:prstGeom prst="rect">
            <a:avLst/>
          </a:prstGeom>
        </p:spPr>
      </p:pic>
      <p:pic>
        <p:nvPicPr>
          <p:cNvPr id="16" name="Obraz 15" descr="Obraz zawierający budynek, sufit, ganek, obszar&#10;&#10;Opis wygenerowany automatycznie">
            <a:extLst>
              <a:ext uri="{FF2B5EF4-FFF2-40B4-BE49-F238E27FC236}">
                <a16:creationId xmlns:a16="http://schemas.microsoft.com/office/drawing/2014/main" id="{9A523B52-B4C6-4534-83E6-0A0F41C1F6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2130" y="1240453"/>
            <a:ext cx="2113491" cy="1188839"/>
          </a:xfrm>
          <a:prstGeom prst="rect">
            <a:avLst/>
          </a:prstGeom>
        </p:spPr>
      </p:pic>
      <p:pic>
        <p:nvPicPr>
          <p:cNvPr id="30" name="Obraz 29" descr="Obraz zawierający niebo, zewnętrzne&#10;&#10;Opis wygenerowany automatycznie">
            <a:extLst>
              <a:ext uri="{FF2B5EF4-FFF2-40B4-BE49-F238E27FC236}">
                <a16:creationId xmlns:a16="http://schemas.microsoft.com/office/drawing/2014/main" id="{0880127E-18FB-4D1B-89CB-E701BA592F79}"/>
              </a:ext>
            </a:extLst>
          </p:cNvPr>
          <p:cNvPicPr>
            <a:picLocks noChangeAspect="1"/>
          </p:cNvPicPr>
          <p:nvPr/>
        </p:nvPicPr>
        <p:blipFill rotWithShape="1">
          <a:blip r:embed="rId7">
            <a:extLst>
              <a:ext uri="{28A0092B-C50C-407E-A947-70E740481C1C}">
                <a14:useLocalDpi xmlns:a14="http://schemas.microsoft.com/office/drawing/2010/main" val="0"/>
              </a:ext>
            </a:extLst>
          </a:blip>
          <a:srcRect r="9300"/>
          <a:stretch/>
        </p:blipFill>
        <p:spPr>
          <a:xfrm>
            <a:off x="6510060" y="2700630"/>
            <a:ext cx="2163078" cy="1430923"/>
          </a:xfrm>
          <a:prstGeom prst="rect">
            <a:avLst/>
          </a:prstGeom>
        </p:spPr>
      </p:pic>
      <p:pic>
        <p:nvPicPr>
          <p:cNvPr id="36" name="Obraz 35" descr="Obraz zawierający podłoże, zewnętrzne&#10;&#10;Opis wygenerowany automatycznie">
            <a:extLst>
              <a:ext uri="{FF2B5EF4-FFF2-40B4-BE49-F238E27FC236}">
                <a16:creationId xmlns:a16="http://schemas.microsoft.com/office/drawing/2014/main" id="{28196CB8-BE75-4BE7-A708-CC7F2C168497}"/>
              </a:ext>
            </a:extLst>
          </p:cNvPr>
          <p:cNvPicPr>
            <a:picLocks noChangeAspect="1"/>
          </p:cNvPicPr>
          <p:nvPr/>
        </p:nvPicPr>
        <p:blipFill rotWithShape="1">
          <a:blip r:embed="rId8">
            <a:extLst>
              <a:ext uri="{28A0092B-C50C-407E-A947-70E740481C1C}">
                <a14:useLocalDpi xmlns:a14="http://schemas.microsoft.com/office/drawing/2010/main" val="0"/>
              </a:ext>
            </a:extLst>
          </a:blip>
          <a:srcRect t="21189" b="26749"/>
          <a:stretch/>
        </p:blipFill>
        <p:spPr>
          <a:xfrm>
            <a:off x="9002130" y="2664460"/>
            <a:ext cx="2113491" cy="1467093"/>
          </a:xfrm>
          <a:prstGeom prst="rect">
            <a:avLst/>
          </a:prstGeom>
        </p:spPr>
      </p:pic>
      <p:pic>
        <p:nvPicPr>
          <p:cNvPr id="42" name="Obraz 41" descr="Obraz zawierający śnieg, zewnętrzne, przyroda, stok&#10;&#10;Opis wygenerowany automatycznie">
            <a:extLst>
              <a:ext uri="{FF2B5EF4-FFF2-40B4-BE49-F238E27FC236}">
                <a16:creationId xmlns:a16="http://schemas.microsoft.com/office/drawing/2014/main" id="{23975036-3A1E-42F4-82E8-2CC1AE1C34C4}"/>
              </a:ext>
            </a:extLst>
          </p:cNvPr>
          <p:cNvPicPr>
            <a:picLocks noChangeAspect="1"/>
          </p:cNvPicPr>
          <p:nvPr/>
        </p:nvPicPr>
        <p:blipFill rotWithShape="1">
          <a:blip r:embed="rId9">
            <a:extLst>
              <a:ext uri="{28A0092B-C50C-407E-A947-70E740481C1C}">
                <a14:useLocalDpi xmlns:a14="http://schemas.microsoft.com/office/drawing/2010/main" val="0"/>
              </a:ext>
            </a:extLst>
          </a:blip>
          <a:srcRect b="10791"/>
          <a:stretch/>
        </p:blipFill>
        <p:spPr>
          <a:xfrm>
            <a:off x="9002130" y="4344506"/>
            <a:ext cx="2111180" cy="1412531"/>
          </a:xfrm>
          <a:prstGeom prst="rect">
            <a:avLst/>
          </a:prstGeom>
        </p:spPr>
      </p:pic>
      <p:pic>
        <p:nvPicPr>
          <p:cNvPr id="44" name="Obraz 43" descr="Obraz zawierający niebo, zewnętrzne, brud&#10;&#10;Opis wygenerowany automatycznie">
            <a:extLst>
              <a:ext uri="{FF2B5EF4-FFF2-40B4-BE49-F238E27FC236}">
                <a16:creationId xmlns:a16="http://schemas.microsoft.com/office/drawing/2014/main" id="{F49110BD-FDDF-4FC6-8751-4BED4906E316}"/>
              </a:ext>
            </a:extLst>
          </p:cNvPr>
          <p:cNvPicPr>
            <a:picLocks noChangeAspect="1"/>
          </p:cNvPicPr>
          <p:nvPr/>
        </p:nvPicPr>
        <p:blipFill rotWithShape="1">
          <a:blip r:embed="rId10">
            <a:extLst>
              <a:ext uri="{28A0092B-C50C-407E-A947-70E740481C1C}">
                <a14:useLocalDpi xmlns:a14="http://schemas.microsoft.com/office/drawing/2010/main" val="0"/>
              </a:ext>
            </a:extLst>
          </a:blip>
          <a:srcRect t="13127" b="-196"/>
          <a:stretch/>
        </p:blipFill>
        <p:spPr>
          <a:xfrm>
            <a:off x="6510059" y="4344507"/>
            <a:ext cx="2163078" cy="1412531"/>
          </a:xfrm>
          <a:prstGeom prst="rect">
            <a:avLst/>
          </a:prstGeom>
        </p:spPr>
      </p:pic>
      <p:sp>
        <p:nvSpPr>
          <p:cNvPr id="22" name="Prostokąt 21">
            <a:extLst>
              <a:ext uri="{FF2B5EF4-FFF2-40B4-BE49-F238E27FC236}">
                <a16:creationId xmlns:a16="http://schemas.microsoft.com/office/drawing/2014/main" id="{FF71E9A6-B663-45C6-AB6F-47823A188DCA}"/>
              </a:ext>
            </a:extLst>
          </p:cNvPr>
          <p:cNvSpPr/>
          <p:nvPr/>
        </p:nvSpPr>
        <p:spPr>
          <a:xfrm>
            <a:off x="1627759" y="1240453"/>
            <a:ext cx="2088481" cy="1216732"/>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bg1"/>
                </a:solidFill>
                <a:latin typeface="Roboto" panose="02000000000000000000" pitchFamily="2" charset="0"/>
                <a:ea typeface="Roboto" panose="02000000000000000000" pitchFamily="2" charset="0"/>
                <a:cs typeface="Arial" panose="020B0604020202020204" pitchFamily="34" charset="0"/>
              </a:rPr>
              <a:t>Construction of the Maintenance Circuit of the </a:t>
            </a:r>
            <a:r>
              <a:rPr lang="en-US" sz="1200" b="1" err="1">
                <a:solidFill>
                  <a:schemeClr val="bg1"/>
                </a:solidFill>
                <a:latin typeface="Roboto" panose="02000000000000000000" pitchFamily="2" charset="0"/>
                <a:ea typeface="Roboto" panose="02000000000000000000" pitchFamily="2" charset="0"/>
                <a:cs typeface="Arial" panose="020B0604020202020204" pitchFamily="34" charset="0"/>
              </a:rPr>
              <a:t>Jawor</a:t>
            </a:r>
            <a:r>
              <a:rPr lang="en-US" sz="1200" b="1">
                <a:solidFill>
                  <a:schemeClr val="bg1"/>
                </a:solidFill>
                <a:latin typeface="Roboto" panose="02000000000000000000" pitchFamily="2" charset="0"/>
                <a:ea typeface="Roboto" panose="02000000000000000000" pitchFamily="2" charset="0"/>
                <a:cs typeface="Arial" panose="020B0604020202020204" pitchFamily="34" charset="0"/>
              </a:rPr>
              <a:t> Road at S3 along with the bridge structures</a:t>
            </a:r>
            <a:endParaRPr lang="pl-PL" sz="1200" b="1">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3" name="Prostokąt 22">
            <a:extLst>
              <a:ext uri="{FF2B5EF4-FFF2-40B4-BE49-F238E27FC236}">
                <a16:creationId xmlns:a16="http://schemas.microsoft.com/office/drawing/2014/main" id="{AB584BB0-FA3D-49A1-A47B-7C5B903760E7}"/>
              </a:ext>
            </a:extLst>
          </p:cNvPr>
          <p:cNvSpPr/>
          <p:nvPr/>
        </p:nvSpPr>
        <p:spPr>
          <a:xfrm>
            <a:off x="1627759" y="2694595"/>
            <a:ext cx="2088481" cy="1412531"/>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b="1" dirty="0">
                <a:solidFill>
                  <a:schemeClr val="bg1"/>
                </a:solidFill>
                <a:latin typeface="Roboto" panose="02000000000000000000" pitchFamily="2" charset="0"/>
                <a:ea typeface="Roboto" panose="02000000000000000000" pitchFamily="2" charset="0"/>
                <a:cs typeface="Arial" panose="020B0604020202020204" pitchFamily="34" charset="0"/>
              </a:rPr>
              <a:t>Project and c</a:t>
            </a:r>
            <a:r>
              <a:rPr lang="en-US" sz="1200" b="1" dirty="0" err="1">
                <a:solidFill>
                  <a:schemeClr val="bg1"/>
                </a:solidFill>
                <a:latin typeface="Roboto" panose="02000000000000000000" pitchFamily="2" charset="0"/>
                <a:ea typeface="Roboto" panose="02000000000000000000" pitchFamily="2" charset="0"/>
                <a:cs typeface="Arial" panose="020B0604020202020204" pitchFamily="34" charset="0"/>
              </a:rPr>
              <a:t>onstruction</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 of the </a:t>
            </a:r>
            <a:r>
              <a:rPr lang="en-US" sz="1200" b="1" dirty="0" err="1">
                <a:solidFill>
                  <a:schemeClr val="bg1"/>
                </a:solidFill>
                <a:latin typeface="Roboto" panose="02000000000000000000" pitchFamily="2" charset="0"/>
                <a:ea typeface="Roboto" panose="02000000000000000000" pitchFamily="2" charset="0"/>
                <a:cs typeface="Arial" panose="020B0604020202020204" pitchFamily="34" charset="0"/>
              </a:rPr>
              <a:t>Szczecinek</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pl-PL" sz="1200" b="1" dirty="0">
                <a:solidFill>
                  <a:schemeClr val="bg1"/>
                </a:solidFill>
                <a:latin typeface="Roboto" panose="02000000000000000000" pitchFamily="2" charset="0"/>
                <a:ea typeface="Roboto" panose="02000000000000000000" pitchFamily="2" charset="0"/>
                <a:cs typeface="Arial" panose="020B0604020202020204" pitchFamily="34" charset="0"/>
              </a:rPr>
              <a:t>bypass </a:t>
            </a:r>
            <a:r>
              <a:rPr lang="en-US" sz="1200" b="1" dirty="0">
                <a:solidFill>
                  <a:schemeClr val="bg1"/>
                </a:solidFill>
                <a:latin typeface="Roboto" panose="02000000000000000000" pitchFamily="2" charset="0"/>
                <a:ea typeface="Roboto" panose="02000000000000000000" pitchFamily="2" charset="0"/>
                <a:cs typeface="Arial" panose="020B0604020202020204" pitchFamily="34" charset="0"/>
              </a:rPr>
              <a:t>along the national road No. 11</a:t>
            </a:r>
            <a:endParaRPr lang="pl-PL" sz="1200" b="1"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4" name="Prostokąt 23">
            <a:extLst>
              <a:ext uri="{FF2B5EF4-FFF2-40B4-BE49-F238E27FC236}">
                <a16:creationId xmlns:a16="http://schemas.microsoft.com/office/drawing/2014/main" id="{FF971BA4-1175-4C25-953F-B8807968661E}"/>
              </a:ext>
            </a:extLst>
          </p:cNvPr>
          <p:cNvSpPr/>
          <p:nvPr/>
        </p:nvSpPr>
        <p:spPr>
          <a:xfrm>
            <a:off x="1627759" y="4344505"/>
            <a:ext cx="2088481" cy="1412531"/>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200" b="1">
                <a:solidFill>
                  <a:schemeClr val="bg1"/>
                </a:solidFill>
                <a:latin typeface="Roboto" panose="02000000000000000000" pitchFamily="2" charset="0"/>
                <a:ea typeface="Roboto" panose="02000000000000000000" pitchFamily="2" charset="0"/>
                <a:cs typeface="Arial" panose="020B0604020202020204" pitchFamily="34" charset="0"/>
              </a:rPr>
              <a:t>Construction of b</a:t>
            </a:r>
            <a:r>
              <a:rPr lang="en-US" sz="1200" b="1">
                <a:solidFill>
                  <a:schemeClr val="bg1"/>
                </a:solidFill>
                <a:latin typeface="Roboto" panose="02000000000000000000" pitchFamily="2" charset="0"/>
                <a:ea typeface="Roboto" panose="02000000000000000000" pitchFamily="2" charset="0"/>
                <a:cs typeface="Arial" panose="020B0604020202020204" pitchFamily="34" charset="0"/>
              </a:rPr>
              <a:t>ridge structures </a:t>
            </a:r>
            <a:r>
              <a:rPr lang="pl-PL" sz="1200" b="1">
                <a:solidFill>
                  <a:schemeClr val="bg1"/>
                </a:solidFill>
                <a:latin typeface="Roboto" panose="02000000000000000000" pitchFamily="2" charset="0"/>
                <a:ea typeface="Roboto" panose="02000000000000000000" pitchFamily="2" charset="0"/>
                <a:cs typeface="Arial" panose="020B0604020202020204" pitchFamily="34" charset="0"/>
              </a:rPr>
              <a:t>and p</a:t>
            </a:r>
            <a:r>
              <a:rPr lang="en-US" sz="1200" b="1" err="1">
                <a:solidFill>
                  <a:schemeClr val="bg1"/>
                </a:solidFill>
                <a:latin typeface="Roboto" panose="02000000000000000000" pitchFamily="2" charset="0"/>
                <a:ea typeface="Roboto" panose="02000000000000000000" pitchFamily="2" charset="0"/>
                <a:cs typeface="Arial" panose="020B0604020202020204" pitchFamily="34" charset="0"/>
              </a:rPr>
              <a:t>roduc</a:t>
            </a:r>
            <a:r>
              <a:rPr lang="pl-PL" sz="1200" b="1" err="1">
                <a:solidFill>
                  <a:schemeClr val="bg1"/>
                </a:solidFill>
                <a:latin typeface="Roboto" panose="02000000000000000000" pitchFamily="2" charset="0"/>
                <a:ea typeface="Roboto" panose="02000000000000000000" pitchFamily="2" charset="0"/>
                <a:cs typeface="Arial" panose="020B0604020202020204" pitchFamily="34" charset="0"/>
              </a:rPr>
              <a:t>tion</a:t>
            </a:r>
            <a:r>
              <a:rPr lang="en-US" sz="1200" b="1">
                <a:solidFill>
                  <a:schemeClr val="bg1"/>
                </a:solidFill>
                <a:latin typeface="Roboto" panose="02000000000000000000" pitchFamily="2" charset="0"/>
                <a:ea typeface="Roboto" panose="02000000000000000000" pitchFamily="2" charset="0"/>
                <a:cs typeface="Arial" panose="020B0604020202020204" pitchFamily="34" charset="0"/>
              </a:rPr>
              <a:t> of concrete at the construction of the S61 Via </a:t>
            </a:r>
            <a:r>
              <a:rPr lang="en-US" sz="1200" b="1" err="1">
                <a:solidFill>
                  <a:schemeClr val="bg1"/>
                </a:solidFill>
                <a:latin typeface="Roboto" panose="02000000000000000000" pitchFamily="2" charset="0"/>
                <a:ea typeface="Roboto" panose="02000000000000000000" pitchFamily="2" charset="0"/>
                <a:cs typeface="Arial" panose="020B0604020202020204" pitchFamily="34" charset="0"/>
              </a:rPr>
              <a:t>Baltica</a:t>
            </a:r>
            <a:r>
              <a:rPr lang="en-US" sz="1200" b="1">
                <a:solidFill>
                  <a:schemeClr val="bg1"/>
                </a:solidFill>
                <a:latin typeface="Roboto" panose="02000000000000000000" pitchFamily="2" charset="0"/>
                <a:ea typeface="Roboto" panose="02000000000000000000" pitchFamily="2" charset="0"/>
                <a:cs typeface="Arial" panose="020B0604020202020204" pitchFamily="34" charset="0"/>
              </a:rPr>
              <a:t> expressway running from Warsaw to Tallinn in Estonia</a:t>
            </a:r>
            <a:endParaRPr lang="pl-PL" sz="1200" b="1">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1" name="pole tekstowe 20">
            <a:extLst>
              <a:ext uri="{FF2B5EF4-FFF2-40B4-BE49-F238E27FC236}">
                <a16:creationId xmlns:a16="http://schemas.microsoft.com/office/drawing/2014/main" id="{8DC0B74C-2C02-4CEA-8ED7-784BA9C57A13}"/>
              </a:ext>
            </a:extLst>
          </p:cNvPr>
          <p:cNvSpPr txBox="1"/>
          <p:nvPr/>
        </p:nvSpPr>
        <p:spPr>
          <a:xfrm>
            <a:off x="456678" y="6372495"/>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sp>
        <p:nvSpPr>
          <p:cNvPr id="25" name="pole tekstowe 24">
            <a:extLst>
              <a:ext uri="{FF2B5EF4-FFF2-40B4-BE49-F238E27FC236}">
                <a16:creationId xmlns:a16="http://schemas.microsoft.com/office/drawing/2014/main" id="{E207A847-0B6F-4484-8557-091C729DEC06}"/>
              </a:ext>
            </a:extLst>
          </p:cNvPr>
          <p:cNvSpPr txBox="1"/>
          <p:nvPr/>
        </p:nvSpPr>
        <p:spPr>
          <a:xfrm>
            <a:off x="7283971" y="195751"/>
            <a:ext cx="6096000" cy="467629"/>
          </a:xfrm>
          <a:prstGeom prst="rect">
            <a:avLst/>
          </a:prstGeom>
          <a:noFill/>
        </p:spPr>
        <p:txBody>
          <a:bodyPr wrap="square">
            <a:spAutoFit/>
          </a:bodyPr>
          <a:lstStyle/>
          <a:p>
            <a:pPr algn="just">
              <a:lnSpc>
                <a:spcPct val="107000"/>
              </a:lnSpc>
              <a:spcAft>
                <a:spcPts val="600"/>
              </a:spcAft>
            </a:pPr>
            <a:r>
              <a:rPr lang="en-US" sz="2400" b="1" err="1">
                <a:effectLst/>
                <a:latin typeface="Roboto" panose="02000000000000000000" pitchFamily="2" charset="0"/>
                <a:ea typeface="Roboto" panose="02000000000000000000" pitchFamily="2" charset="0"/>
                <a:cs typeface="Times New Roman" panose="02020603050405020304" pitchFamily="18" charset="0"/>
              </a:rPr>
              <a:t>Conpol</a:t>
            </a:r>
            <a:r>
              <a:rPr lang="en-US" sz="2400" b="1">
                <a:effectLst/>
                <a:latin typeface="Roboto" panose="02000000000000000000" pitchFamily="2" charset="0"/>
                <a:ea typeface="Roboto" panose="02000000000000000000" pitchFamily="2" charset="0"/>
                <a:cs typeface="Times New Roman" panose="02020603050405020304" pitchFamily="18" charset="0"/>
              </a:rPr>
              <a:t> sp. z o.o. –</a:t>
            </a:r>
            <a:r>
              <a:rPr lang="pl-PL" sz="2400" b="1">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pl-PL" sz="2400" b="1" err="1">
                <a:latin typeface="Roboto" panose="02000000000000000000" pitchFamily="2" charset="0"/>
                <a:ea typeface="Roboto" panose="02000000000000000000" pitchFamily="2" charset="0"/>
                <a:cs typeface="Times New Roman" panose="02020603050405020304" pitchFamily="18" charset="0"/>
              </a:rPr>
              <a:t>our</a:t>
            </a:r>
            <a:r>
              <a:rPr lang="pl-PL" sz="2400" b="1">
                <a:latin typeface="Roboto" panose="02000000000000000000" pitchFamily="2" charset="0"/>
                <a:ea typeface="Roboto" panose="02000000000000000000" pitchFamily="2" charset="0"/>
                <a:cs typeface="Times New Roman" panose="02020603050405020304" pitchFamily="18" charset="0"/>
              </a:rPr>
              <a:t> </a:t>
            </a:r>
            <a:r>
              <a:rPr lang="pl-PL" sz="2400" b="1" err="1">
                <a:latin typeface="Roboto" panose="02000000000000000000" pitchFamily="2" charset="0"/>
                <a:ea typeface="Roboto" panose="02000000000000000000" pitchFamily="2" charset="0"/>
                <a:cs typeface="Times New Roman" panose="02020603050405020304" pitchFamily="18" charset="0"/>
              </a:rPr>
              <a:t>projects</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26" name="Prostokąt 25">
            <a:extLst>
              <a:ext uri="{FF2B5EF4-FFF2-40B4-BE49-F238E27FC236}">
                <a16:creationId xmlns:a16="http://schemas.microsoft.com/office/drawing/2014/main" id="{432EBFB7-CDF4-4765-9E8C-38C411AD755C}"/>
              </a:ext>
            </a:extLst>
          </p:cNvPr>
          <p:cNvSpPr/>
          <p:nvPr/>
        </p:nvSpPr>
        <p:spPr>
          <a:xfrm>
            <a:off x="6954830" y="-6499"/>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27" name="Grafika 26">
            <a:extLst>
              <a:ext uri="{FF2B5EF4-FFF2-40B4-BE49-F238E27FC236}">
                <a16:creationId xmlns:a16="http://schemas.microsoft.com/office/drawing/2014/main" id="{CC5B6816-9A4C-4B73-93E7-3B9425A9468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50797" y="115048"/>
            <a:ext cx="1209675" cy="1219200"/>
          </a:xfrm>
          <a:prstGeom prst="rect">
            <a:avLst/>
          </a:prstGeom>
        </p:spPr>
      </p:pic>
      <p:pic>
        <p:nvPicPr>
          <p:cNvPr id="28" name="Obraz 27" descr="Obraz zawierający tekst, clipart&#10;&#10;Opis wygenerowany automatycznie">
            <a:extLst>
              <a:ext uri="{FF2B5EF4-FFF2-40B4-BE49-F238E27FC236}">
                <a16:creationId xmlns:a16="http://schemas.microsoft.com/office/drawing/2014/main" id="{347E5FA2-5AC6-475F-9A81-E65808BF45C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37289865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15</a:t>
            </a:fld>
            <a:endParaRPr lang="pl-PL">
              <a:solidFill>
                <a:schemeClr val="bg1"/>
              </a:solidFill>
              <a:latin typeface="Roboto" panose="02000000000000000000" pitchFamily="2" charset="0"/>
              <a:ea typeface="Roboto" panose="02000000000000000000" pitchFamily="2" charset="0"/>
            </a:endParaRPr>
          </a:p>
        </p:txBody>
      </p:sp>
      <p:sp>
        <p:nvSpPr>
          <p:cNvPr id="27" name="pole tekstowe 26">
            <a:extLst>
              <a:ext uri="{FF2B5EF4-FFF2-40B4-BE49-F238E27FC236}">
                <a16:creationId xmlns:a16="http://schemas.microsoft.com/office/drawing/2014/main" id="{E0450A93-7A60-4447-890C-9E7269294192}"/>
              </a:ext>
            </a:extLst>
          </p:cNvPr>
          <p:cNvSpPr txBox="1"/>
          <p:nvPr/>
        </p:nvSpPr>
        <p:spPr>
          <a:xfrm>
            <a:off x="317726" y="1573022"/>
            <a:ext cx="5849394" cy="4387548"/>
          </a:xfrm>
          <a:prstGeom prst="rect">
            <a:avLst/>
          </a:prstGeom>
          <a:noFill/>
        </p:spPr>
        <p:txBody>
          <a:bodyPr wrap="square" lIns="91440" tIns="45720" rIns="91440" bIns="45720" anchor="t">
            <a:spAutoFit/>
          </a:bodyPr>
          <a:lstStyle/>
          <a:p>
            <a:pPr algn="just">
              <a:lnSpc>
                <a:spcPct val="107000"/>
              </a:lnSpc>
              <a:spcAft>
                <a:spcPts val="600"/>
              </a:spcAft>
            </a:pPr>
            <a:r>
              <a:rPr lang="en-US" sz="1600" b="1" dirty="0">
                <a:solidFill>
                  <a:srgbClr val="023D5B"/>
                </a:solidFill>
                <a:effectLst/>
                <a:latin typeface="Roboto" panose="02000000000000000000" pitchFamily="2" charset="0"/>
                <a:ea typeface="Roboto" panose="02000000000000000000" pitchFamily="2" charset="0"/>
                <a:cs typeface="Arial" panose="020B0604020202020204" pitchFamily="34" charset="0"/>
              </a:rPr>
              <a:t>UNIWERSIM:</a:t>
            </a:r>
            <a:endParaRPr lang="pl-PL" sz="1600" b="1" dirty="0">
              <a:solidFill>
                <a:srgbClr val="023D5B"/>
              </a:solidFill>
              <a:effectLst/>
              <a:latin typeface="Roboto" panose="02000000000000000000" pitchFamily="2" charset="0"/>
              <a:ea typeface="Roboto" panose="02000000000000000000" pitchFamily="2" charset="0"/>
              <a:cs typeface="Arial" panose="020B0604020202020204" pitchFamily="34" charset="0"/>
            </a:endParaRPr>
          </a:p>
          <a:p>
            <a:pPr marL="171450" indent="-171450" algn="just" fontAlgn="base">
              <a:spcAft>
                <a:spcPts val="600"/>
              </a:spcAft>
              <a:buFont typeface="Arial"/>
              <a:buChar char="•"/>
            </a:pPr>
            <a:r>
              <a:rPr lang="en-US" sz="1100" b="1" dirty="0">
                <a:latin typeface="Roboto" panose="02000000000000000000" pitchFamily="2" charset="0"/>
                <a:ea typeface="Roboto" panose="02000000000000000000" pitchFamily="2" charset="0"/>
                <a:cs typeface="+mn-lt"/>
              </a:rPr>
              <a:t>manufactures asphalt mixtures intended for the performance of all structural layers of pavements for roads</a:t>
            </a:r>
            <a:r>
              <a:rPr lang="en-US" sz="1100" dirty="0">
                <a:latin typeface="Roboto" panose="02000000000000000000" pitchFamily="2" charset="0"/>
                <a:ea typeface="Roboto" panose="02000000000000000000" pitchFamily="2" charset="0"/>
                <a:cs typeface="+mn-lt"/>
              </a:rPr>
              <a:t> of the traffic category from KR1 to KR7. </a:t>
            </a:r>
            <a:r>
              <a:rPr lang="en-US" sz="1100" b="1" dirty="0">
                <a:latin typeface="Roboto" panose="02000000000000000000" pitchFamily="2" charset="0"/>
                <a:ea typeface="Roboto" panose="02000000000000000000" pitchFamily="2" charset="0"/>
                <a:cs typeface="+mn-lt"/>
              </a:rPr>
              <a:t>Company’s key competitive advantage</a:t>
            </a:r>
            <a:r>
              <a:rPr lang="en-US" sz="1100" dirty="0">
                <a:latin typeface="Roboto" panose="02000000000000000000" pitchFamily="2" charset="0"/>
                <a:ea typeface="Roboto" panose="02000000000000000000" pitchFamily="2" charset="0"/>
                <a:cs typeface="+mn-lt"/>
              </a:rPr>
              <a:t> is a mobile concrete plant with very high performance and a team of highly qualified operators;</a:t>
            </a:r>
            <a:endParaRPr lang="pl-PL" sz="1100" dirty="0">
              <a:latin typeface="Roboto" panose="02000000000000000000" pitchFamily="2" charset="0"/>
              <a:ea typeface="Roboto" panose="02000000000000000000" pitchFamily="2" charset="0"/>
              <a:cs typeface="+mn-lt"/>
            </a:endParaRPr>
          </a:p>
          <a:p>
            <a:pPr marL="171450" indent="-171450" algn="just">
              <a:spcAft>
                <a:spcPts val="600"/>
              </a:spcAft>
              <a:buFont typeface="Arial"/>
              <a:buChar char="•"/>
            </a:pPr>
            <a:r>
              <a:rPr lang="en-US" sz="1100" dirty="0">
                <a:latin typeface="Roboto" panose="02000000000000000000" pitchFamily="2" charset="0"/>
                <a:ea typeface="Roboto" panose="02000000000000000000" pitchFamily="2" charset="0"/>
                <a:cs typeface="+mn-lt"/>
              </a:rPr>
              <a:t>for many years has been cooperating with companies specializing in the modernization and reconstruction of local and provincial roads, as well as with companies implementing contracts for the construction of expressways and motorways;</a:t>
            </a:r>
          </a:p>
          <a:p>
            <a:pPr marL="171450" indent="-171450" algn="just">
              <a:spcAft>
                <a:spcPts val="600"/>
              </a:spcAft>
              <a:buFont typeface="Arial"/>
              <a:buChar char="•"/>
            </a:pPr>
            <a:r>
              <a:rPr lang="en-US" sz="1100" b="1" dirty="0">
                <a:latin typeface="Roboto" panose="02000000000000000000" pitchFamily="2" charset="0"/>
                <a:ea typeface="Roboto" panose="02000000000000000000" pitchFamily="2" charset="0"/>
                <a:cs typeface="+mn-lt"/>
              </a:rPr>
              <a:t>takes care of contracts from the side of concrete production with the use of own or customer materials. It offers a wide range of concretes</a:t>
            </a:r>
            <a:r>
              <a:rPr lang="en-US" sz="1100" dirty="0">
                <a:latin typeface="Roboto" panose="02000000000000000000" pitchFamily="2" charset="0"/>
                <a:ea typeface="Roboto" panose="02000000000000000000" pitchFamily="2" charset="0"/>
                <a:cs typeface="+mn-lt"/>
              </a:rPr>
              <a:t>, taking into account the intended use of the material, construction method, environmental conditions, investment specification as well as individual customer preferences: for substructures, goods, construction and bridges. For the production of concrete, a modern BHS </a:t>
            </a:r>
            <a:r>
              <a:rPr lang="en-US" sz="1100" dirty="0" err="1">
                <a:latin typeface="Roboto" panose="02000000000000000000" pitchFamily="2" charset="0"/>
                <a:ea typeface="Roboto" panose="02000000000000000000" pitchFamily="2" charset="0"/>
                <a:cs typeface="+mn-lt"/>
              </a:rPr>
              <a:t>Duomix</a:t>
            </a:r>
            <a:r>
              <a:rPr lang="en-US" sz="1100" dirty="0">
                <a:latin typeface="Roboto" panose="02000000000000000000" pitchFamily="2" charset="0"/>
                <a:ea typeface="Roboto" panose="02000000000000000000" pitchFamily="2" charset="0"/>
                <a:cs typeface="+mn-lt"/>
              </a:rPr>
              <a:t> 250 type mobile concrete batching plant is used, with a capacity of 220-250 m3 / h, depending on the type of concrete produced;</a:t>
            </a:r>
          </a:p>
          <a:p>
            <a:pPr marL="171450" indent="-171450" algn="just">
              <a:spcAft>
                <a:spcPts val="600"/>
              </a:spcAft>
              <a:buFont typeface="Arial"/>
              <a:buChar char="•"/>
            </a:pPr>
            <a:r>
              <a:rPr lang="en-US" sz="1100" dirty="0">
                <a:latin typeface="Roboto" panose="02000000000000000000" pitchFamily="2" charset="0"/>
                <a:ea typeface="Roboto" panose="02000000000000000000" pitchFamily="2" charset="0"/>
                <a:cs typeface="+mn-lt"/>
              </a:rPr>
              <a:t>for the production of bituminous masses, it uses a fully automated installation of the </a:t>
            </a:r>
            <a:r>
              <a:rPr lang="en-US" sz="1100" b="1" dirty="0">
                <a:latin typeface="Roboto" panose="02000000000000000000" pitchFamily="2" charset="0"/>
                <a:ea typeface="Roboto" panose="02000000000000000000" pitchFamily="2" charset="0"/>
                <a:cs typeface="+mn-lt"/>
              </a:rPr>
              <a:t>BENNINGHOVEN TBA 160/240 OU brand with a mixing capacity of 160 t/h</a:t>
            </a:r>
            <a:r>
              <a:rPr lang="en-US" sz="1100" dirty="0">
                <a:latin typeface="Roboto" panose="02000000000000000000" pitchFamily="2" charset="0"/>
                <a:ea typeface="Roboto" panose="02000000000000000000" pitchFamily="2" charset="0"/>
                <a:cs typeface="+mn-lt"/>
              </a:rPr>
              <a:t>. The qualified FOREQ Laboratory controls the proper course of technological processes during the production of bituminous masses;</a:t>
            </a:r>
          </a:p>
          <a:p>
            <a:pPr marL="171450" indent="-171450" algn="just">
              <a:spcAft>
                <a:spcPts val="600"/>
              </a:spcAft>
              <a:buFont typeface="Arial"/>
              <a:buChar char="•"/>
            </a:pPr>
            <a:r>
              <a:rPr lang="en-US" sz="1100" b="1" dirty="0">
                <a:latin typeface="Roboto" panose="02000000000000000000" pitchFamily="2" charset="0"/>
                <a:ea typeface="Roboto" panose="02000000000000000000" pitchFamily="2" charset="0"/>
                <a:cs typeface="+mn-lt"/>
              </a:rPr>
              <a:t>since 2015, it has had the Factory Control Certificate </a:t>
            </a:r>
            <a:r>
              <a:rPr lang="en-US" sz="1100" dirty="0">
                <a:latin typeface="Roboto" panose="02000000000000000000" pitchFamily="2" charset="0"/>
                <a:ea typeface="Roboto" panose="02000000000000000000" pitchFamily="2" charset="0"/>
                <a:cs typeface="+mn-lt"/>
              </a:rPr>
              <a:t>confirming the plant's ability to produce asphalt mixtures according to European standards PN-EN 13108-1</a:t>
            </a:r>
            <a:r>
              <a:rPr lang="en-US" sz="1100" b="1" dirty="0">
                <a:latin typeface="Roboto" panose="02000000000000000000" pitchFamily="2" charset="0"/>
                <a:ea typeface="Roboto" panose="02000000000000000000" pitchFamily="2" charset="0"/>
                <a:cs typeface="+mn-lt"/>
              </a:rPr>
              <a:t>.</a:t>
            </a:r>
            <a:r>
              <a:rPr lang="en-US" sz="1100" dirty="0">
                <a:latin typeface="Roboto" panose="02000000000000000000" pitchFamily="2" charset="0"/>
                <a:ea typeface="Roboto" panose="02000000000000000000" pitchFamily="2" charset="0"/>
                <a:cs typeface="+mn-lt"/>
              </a:rPr>
              <a:t> </a:t>
            </a:r>
            <a:endParaRPr lang="en-US" sz="1100" dirty="0">
              <a:latin typeface="Roboto" panose="02000000000000000000" pitchFamily="2" charset="0"/>
              <a:ea typeface="Roboto" panose="02000000000000000000" pitchFamily="2" charset="0"/>
              <a:cs typeface="Calibri"/>
            </a:endParaRPr>
          </a:p>
          <a:p>
            <a:pPr marL="171450" indent="-171450" algn="just">
              <a:lnSpc>
                <a:spcPts val="1600"/>
              </a:lnSpc>
              <a:spcAft>
                <a:spcPts val="600"/>
              </a:spcAft>
              <a:buFont typeface="Arial" panose="020B0604020202020204" pitchFamily="34" charset="0"/>
              <a:buChar char="•"/>
            </a:pPr>
            <a:endParaRPr lang="en-US" sz="1050" b="1" dirty="0">
              <a:latin typeface="Roboto" panose="02000000000000000000" pitchFamily="2" charset="0"/>
              <a:ea typeface="Roboto" panose="02000000000000000000" pitchFamily="2" charset="0"/>
              <a:cs typeface="Arial"/>
            </a:endParaRPr>
          </a:p>
        </p:txBody>
      </p:sp>
      <p:pic>
        <p:nvPicPr>
          <p:cNvPr id="3074" name="Picture 2">
            <a:extLst>
              <a:ext uri="{FF2B5EF4-FFF2-40B4-BE49-F238E27FC236}">
                <a16:creationId xmlns:a16="http://schemas.microsoft.com/office/drawing/2014/main" id="{76506A7A-54A8-40BA-B06B-1C3FCB99D98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19645" y="1978068"/>
            <a:ext cx="2473137" cy="1854209"/>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928033D-4CD1-4D9A-8A15-57AA9DB82F2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0" t="25291" r="160" b="19283"/>
          <a:stretch/>
        </p:blipFill>
        <p:spPr bwMode="auto">
          <a:xfrm>
            <a:off x="6619645" y="3998040"/>
            <a:ext cx="2473137" cy="1827665"/>
          </a:xfrm>
          <a:prstGeom prst="rect">
            <a:avLst/>
          </a:prstGeom>
          <a:noFill/>
          <a:extLst>
            <a:ext uri="{909E8E84-426E-40DD-AFC4-6F175D3DCCD1}">
              <a14:hiddenFill xmlns:a14="http://schemas.microsoft.com/office/drawing/2010/main">
                <a:solidFill>
                  <a:srgbClr val="FFFFFF"/>
                </a:solidFill>
              </a14:hiddenFill>
            </a:ext>
          </a:extLst>
        </p:spPr>
      </p:pic>
      <p:pic>
        <p:nvPicPr>
          <p:cNvPr id="6" name="Obraz 5" descr="Obraz zawierający niebo, zewnętrzne, budynek, fabryka&#10;&#10;Opis wygenerowany automatycznie">
            <a:extLst>
              <a:ext uri="{FF2B5EF4-FFF2-40B4-BE49-F238E27FC236}">
                <a16:creationId xmlns:a16="http://schemas.microsoft.com/office/drawing/2014/main" id="{0FDE6B74-3200-43A0-A74A-E9A1ECF3A2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431"/>
          <a:stretch/>
        </p:blipFill>
        <p:spPr>
          <a:xfrm>
            <a:off x="9290817" y="3998040"/>
            <a:ext cx="2473602" cy="1827665"/>
          </a:xfrm>
          <a:prstGeom prst="rect">
            <a:avLst/>
          </a:prstGeom>
        </p:spPr>
      </p:pic>
      <p:sp>
        <p:nvSpPr>
          <p:cNvPr id="16" name="pole tekstowe 15">
            <a:extLst>
              <a:ext uri="{FF2B5EF4-FFF2-40B4-BE49-F238E27FC236}">
                <a16:creationId xmlns:a16="http://schemas.microsoft.com/office/drawing/2014/main" id="{E9F60211-A8C8-46CC-A2FB-3B571672C735}"/>
              </a:ext>
            </a:extLst>
          </p:cNvPr>
          <p:cNvSpPr txBox="1"/>
          <p:nvPr/>
        </p:nvSpPr>
        <p:spPr>
          <a:xfrm>
            <a:off x="317726" y="5942838"/>
            <a:ext cx="5626489" cy="230832"/>
          </a:xfrm>
          <a:prstGeom prst="rect">
            <a:avLst/>
          </a:prstGeom>
          <a:noFill/>
        </p:spPr>
        <p:txBody>
          <a:bodyPr wrap="square">
            <a:spAutoFit/>
          </a:bodyPr>
          <a:lstStyle/>
          <a:p>
            <a:pPr algn="just" fontAlgn="base"/>
            <a:r>
              <a:rPr lang="en-US" sz="900" i="1">
                <a:effectLst/>
                <a:latin typeface="Roboto" panose="02000000000000000000" pitchFamily="2" charset="0"/>
                <a:ea typeface="Roboto" panose="02000000000000000000" pitchFamily="2" charset="0"/>
              </a:rPr>
              <a:t>* Installation does not require special foundations and does not require any building permits.</a:t>
            </a:r>
            <a:endParaRPr lang="pl-PL" sz="900" i="1">
              <a:effectLst/>
              <a:latin typeface="Roboto" panose="02000000000000000000" pitchFamily="2" charset="0"/>
              <a:ea typeface="Roboto" panose="02000000000000000000" pitchFamily="2" charset="0"/>
              <a:cs typeface="Arial" pitchFamily="34" charset="0"/>
            </a:endParaRPr>
          </a:p>
        </p:txBody>
      </p:sp>
      <p:sp>
        <p:nvSpPr>
          <p:cNvPr id="19" name="Prostokąt 18">
            <a:extLst>
              <a:ext uri="{FF2B5EF4-FFF2-40B4-BE49-F238E27FC236}">
                <a16:creationId xmlns:a16="http://schemas.microsoft.com/office/drawing/2014/main" id="{938EF12B-F78E-499E-BCCA-CF81178EF760}"/>
              </a:ext>
            </a:extLst>
          </p:cNvPr>
          <p:cNvSpPr/>
          <p:nvPr/>
        </p:nvSpPr>
        <p:spPr>
          <a:xfrm>
            <a:off x="6619645" y="1548063"/>
            <a:ext cx="2473138" cy="306898"/>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pl-PL" sz="1600" dirty="0">
                <a:effectLst/>
                <a:latin typeface="Roboto" panose="02000000000000000000" pitchFamily="2" charset="0"/>
                <a:ea typeface="Roboto" panose="02000000000000000000" pitchFamily="2" charset="0"/>
                <a:cs typeface="Times New Roman" panose="02020603050405020304" pitchFamily="18" charset="0"/>
              </a:rPr>
              <a:t>www.uniwersim.pl</a:t>
            </a:r>
          </a:p>
        </p:txBody>
      </p:sp>
      <p:pic>
        <p:nvPicPr>
          <p:cNvPr id="5" name="Obraz 4" descr="Obraz zawierający niebo, ciężarówka, zewnętrzne, ciągnik&#10;&#10;Opis wygenerowany automatycznie">
            <a:extLst>
              <a:ext uri="{FF2B5EF4-FFF2-40B4-BE49-F238E27FC236}">
                <a16:creationId xmlns:a16="http://schemas.microsoft.com/office/drawing/2014/main" id="{C473B36D-0C63-4A1A-8DC2-18636B081B76}"/>
              </a:ext>
            </a:extLst>
          </p:cNvPr>
          <p:cNvPicPr>
            <a:picLocks noChangeAspect="1"/>
          </p:cNvPicPr>
          <p:nvPr/>
        </p:nvPicPr>
        <p:blipFill rotWithShape="1">
          <a:blip r:embed="rId5">
            <a:extLst>
              <a:ext uri="{28A0092B-C50C-407E-A947-70E740481C1C}">
                <a14:useLocalDpi xmlns:a14="http://schemas.microsoft.com/office/drawing/2010/main" val="0"/>
              </a:ext>
            </a:extLst>
          </a:blip>
          <a:srcRect l="32522" t="12482" r="4430" b="13955"/>
          <a:stretch/>
        </p:blipFill>
        <p:spPr>
          <a:xfrm>
            <a:off x="9290817" y="1978067"/>
            <a:ext cx="2461438" cy="1854210"/>
          </a:xfrm>
          <a:prstGeom prst="rect">
            <a:avLst/>
          </a:prstGeom>
        </p:spPr>
      </p:pic>
      <p:sp>
        <p:nvSpPr>
          <p:cNvPr id="20" name="pole tekstowe 19">
            <a:extLst>
              <a:ext uri="{FF2B5EF4-FFF2-40B4-BE49-F238E27FC236}">
                <a16:creationId xmlns:a16="http://schemas.microsoft.com/office/drawing/2014/main" id="{98888FEE-2D2F-47CE-8B6E-9E9BF516022C}"/>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sp>
        <p:nvSpPr>
          <p:cNvPr id="21" name="Prostokąt 20">
            <a:extLst>
              <a:ext uri="{FF2B5EF4-FFF2-40B4-BE49-F238E27FC236}">
                <a16:creationId xmlns:a16="http://schemas.microsoft.com/office/drawing/2014/main" id="{79367395-CCA7-4CF7-BA4D-5DF52A0E3E69}"/>
              </a:ext>
            </a:extLst>
          </p:cNvPr>
          <p:cNvSpPr/>
          <p:nvPr/>
        </p:nvSpPr>
        <p:spPr>
          <a:xfrm>
            <a:off x="9441158" y="0"/>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ole tekstowe 21">
            <a:extLst>
              <a:ext uri="{FF2B5EF4-FFF2-40B4-BE49-F238E27FC236}">
                <a16:creationId xmlns:a16="http://schemas.microsoft.com/office/drawing/2014/main" id="{DD5CB873-276B-4A58-BE06-C91698E225AD}"/>
              </a:ext>
            </a:extLst>
          </p:cNvPr>
          <p:cNvSpPr txBox="1"/>
          <p:nvPr/>
        </p:nvSpPr>
        <p:spPr>
          <a:xfrm>
            <a:off x="9694226" y="180839"/>
            <a:ext cx="2461438" cy="467629"/>
          </a:xfrm>
          <a:prstGeom prst="rect">
            <a:avLst/>
          </a:prstGeom>
          <a:noFill/>
        </p:spPr>
        <p:txBody>
          <a:bodyPr wrap="square">
            <a:spAutoFit/>
          </a:bodyPr>
          <a:lstStyle/>
          <a:p>
            <a:pPr>
              <a:lnSpc>
                <a:spcPct val="107000"/>
              </a:lnSpc>
              <a:spcAft>
                <a:spcPts val="600"/>
              </a:spcAft>
            </a:pPr>
            <a:r>
              <a:rPr lang="pl-PL" sz="2400" b="1" err="1">
                <a:effectLst/>
                <a:latin typeface="Roboto" panose="02000000000000000000" pitchFamily="2" charset="0"/>
                <a:ea typeface="Roboto" panose="02000000000000000000" pitchFamily="2" charset="0"/>
                <a:cs typeface="Times New Roman" panose="02020603050405020304" pitchFamily="18" charset="0"/>
              </a:rPr>
              <a:t>Our</a:t>
            </a:r>
            <a:r>
              <a:rPr lang="pl-PL" sz="2400" b="1">
                <a:effectLst/>
                <a:latin typeface="Roboto" panose="02000000000000000000" pitchFamily="2" charset="0"/>
                <a:ea typeface="Roboto" panose="02000000000000000000" pitchFamily="2" charset="0"/>
                <a:cs typeface="Times New Roman" panose="02020603050405020304" pitchFamily="18" charset="0"/>
              </a:rPr>
              <a:t> </a:t>
            </a:r>
            <a:r>
              <a:rPr lang="pl-PL" sz="2400" b="1" err="1">
                <a:effectLst/>
                <a:latin typeface="Roboto" panose="02000000000000000000" pitchFamily="2" charset="0"/>
                <a:ea typeface="Roboto" panose="02000000000000000000" pitchFamily="2" charset="0"/>
                <a:cs typeface="Times New Roman" panose="02020603050405020304" pitchFamily="18" charset="0"/>
              </a:rPr>
              <a:t>companies</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pic>
        <p:nvPicPr>
          <p:cNvPr id="18" name="Grafika 17">
            <a:extLst>
              <a:ext uri="{FF2B5EF4-FFF2-40B4-BE49-F238E27FC236}">
                <a16:creationId xmlns:a16="http://schemas.microsoft.com/office/drawing/2014/main" id="{9229B787-7D4B-4D9D-B569-854AD64A581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797" y="115048"/>
            <a:ext cx="1209675" cy="1219200"/>
          </a:xfrm>
          <a:prstGeom prst="rect">
            <a:avLst/>
          </a:prstGeom>
        </p:spPr>
      </p:pic>
      <p:pic>
        <p:nvPicPr>
          <p:cNvPr id="23" name="Obraz 22" descr="Obraz zawierający tekst, clipart&#10;&#10;Opis wygenerowany automatycznie">
            <a:extLst>
              <a:ext uri="{FF2B5EF4-FFF2-40B4-BE49-F238E27FC236}">
                <a16:creationId xmlns:a16="http://schemas.microsoft.com/office/drawing/2014/main" id="{9B89E608-C5D3-4FCF-A733-5A2284A9998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22128530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4337C"/>
              </a:solidFill>
            </a:endParaRPr>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6919644" y="204600"/>
            <a:ext cx="6096000" cy="465705"/>
          </a:xfrm>
          <a:prstGeom prst="rect">
            <a:avLst/>
          </a:prstGeom>
          <a:noFill/>
        </p:spPr>
        <p:txBody>
          <a:bodyPr wrap="square">
            <a:spAutoFit/>
          </a:bodyPr>
          <a:lstStyle/>
          <a:p>
            <a:pPr algn="just">
              <a:lnSpc>
                <a:spcPct val="107000"/>
              </a:lnSpc>
              <a:spcAft>
                <a:spcPts val="600"/>
              </a:spcAft>
            </a:pPr>
            <a:r>
              <a:rPr lang="en-US" sz="2400" b="1" dirty="0" err="1">
                <a:effectLst/>
                <a:latin typeface="Roboto" panose="02000000000000000000" pitchFamily="2" charset="0"/>
                <a:ea typeface="Roboto" panose="02000000000000000000" pitchFamily="2" charset="0"/>
                <a:cs typeface="Times New Roman" panose="02020603050405020304" pitchFamily="18" charset="0"/>
              </a:rPr>
              <a:t>Uniwersim</a:t>
            </a:r>
            <a:r>
              <a:rPr lang="en-US" sz="2400" b="1" dirty="0">
                <a:effectLst/>
                <a:latin typeface="Roboto" panose="02000000000000000000" pitchFamily="2" charset="0"/>
                <a:ea typeface="Roboto" panose="02000000000000000000" pitchFamily="2" charset="0"/>
                <a:cs typeface="Times New Roman" panose="02020603050405020304" pitchFamily="18" charset="0"/>
              </a:rPr>
              <a:t> sp. z </a:t>
            </a:r>
            <a:r>
              <a:rPr lang="en-US" sz="2400" b="1" dirty="0" err="1">
                <a:effectLst/>
                <a:latin typeface="Roboto" panose="02000000000000000000" pitchFamily="2" charset="0"/>
                <a:ea typeface="Roboto" panose="02000000000000000000" pitchFamily="2" charset="0"/>
                <a:cs typeface="Times New Roman" panose="02020603050405020304" pitchFamily="18" charset="0"/>
              </a:rPr>
              <a:t>o.o</a:t>
            </a:r>
            <a:r>
              <a:rPr lang="en-US" sz="2400" b="1" dirty="0">
                <a:effectLst/>
                <a:latin typeface="Roboto" panose="02000000000000000000" pitchFamily="2" charset="0"/>
                <a:ea typeface="Roboto" panose="02000000000000000000" pitchFamily="2" charset="0"/>
                <a:cs typeface="Times New Roman" panose="02020603050405020304" pitchFamily="18" charset="0"/>
              </a:rPr>
              <a:t>. </a:t>
            </a:r>
            <a:r>
              <a:rPr lang="pl-PL" sz="2400" b="1" dirty="0">
                <a:effectLst/>
                <a:latin typeface="Roboto" panose="02000000000000000000" pitchFamily="2" charset="0"/>
                <a:ea typeface="Roboto" panose="02000000000000000000" pitchFamily="2" charset="0"/>
                <a:cs typeface="Times New Roman" panose="02020603050405020304" pitchFamily="18" charset="0"/>
              </a:rPr>
              <a:t>– </a:t>
            </a:r>
            <a:r>
              <a:rPr lang="pl-PL" sz="2400" b="1" dirty="0" err="1">
                <a:latin typeface="Roboto" panose="02000000000000000000" pitchFamily="2" charset="0"/>
                <a:ea typeface="Roboto" panose="02000000000000000000" pitchFamily="2" charset="0"/>
                <a:cs typeface="Times New Roman" panose="02020603050405020304" pitchFamily="18" charset="0"/>
              </a:rPr>
              <a:t>our</a:t>
            </a:r>
            <a:r>
              <a:rPr lang="pl-PL" sz="2400" b="1" dirty="0">
                <a:latin typeface="Roboto" panose="02000000000000000000" pitchFamily="2" charset="0"/>
                <a:ea typeface="Roboto" panose="02000000000000000000" pitchFamily="2" charset="0"/>
                <a:cs typeface="Times New Roman" panose="02020603050405020304" pitchFamily="18" charset="0"/>
              </a:rPr>
              <a:t> </a:t>
            </a:r>
            <a:r>
              <a:rPr lang="pl-PL" sz="2400" b="1" dirty="0" err="1">
                <a:latin typeface="Roboto" panose="02000000000000000000" pitchFamily="2" charset="0"/>
                <a:ea typeface="Roboto" panose="02000000000000000000" pitchFamily="2" charset="0"/>
                <a:cs typeface="Times New Roman" panose="02020603050405020304" pitchFamily="18" charset="0"/>
              </a:rPr>
              <a:t>projects</a:t>
            </a:r>
            <a:endParaRPr lang="pl-PL" sz="2400" b="1"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dirty="0" smtClean="0">
                <a:solidFill>
                  <a:schemeClr val="bg1"/>
                </a:solidFill>
                <a:latin typeface="Roboto" panose="02000000000000000000" pitchFamily="2" charset="0"/>
                <a:ea typeface="Roboto" panose="02000000000000000000" pitchFamily="2" charset="0"/>
              </a:rPr>
              <a:pPr/>
              <a:t>16</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6643109"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4337C"/>
              </a:solidFill>
            </a:endParaRPr>
          </a:p>
        </p:txBody>
      </p:sp>
      <p:sp>
        <p:nvSpPr>
          <p:cNvPr id="19" name="pole tekstowe 18">
            <a:extLst>
              <a:ext uri="{FF2B5EF4-FFF2-40B4-BE49-F238E27FC236}">
                <a16:creationId xmlns:a16="http://schemas.microsoft.com/office/drawing/2014/main" id="{AD4849C9-97EF-4715-84EC-0513AEEBD00E}"/>
              </a:ext>
            </a:extLst>
          </p:cNvPr>
          <p:cNvSpPr txBox="1"/>
          <p:nvPr/>
        </p:nvSpPr>
        <p:spPr>
          <a:xfrm>
            <a:off x="819281" y="4515605"/>
            <a:ext cx="10553437" cy="869405"/>
          </a:xfrm>
          <a:prstGeom prst="rect">
            <a:avLst/>
          </a:prstGeom>
          <a:noFill/>
        </p:spPr>
        <p:txBody>
          <a:bodyPr wrap="square">
            <a:spAutoFit/>
          </a:bodyPr>
          <a:lstStyle/>
          <a:p>
            <a:pPr lvl="0" algn="ctr">
              <a:lnSpc>
                <a:spcPct val="107000"/>
              </a:lnSpc>
              <a:spcAft>
                <a:spcPts val="600"/>
              </a:spcAft>
            </a:pPr>
            <a:r>
              <a:rPr lang="en-US" sz="1600" b="1" dirty="0">
                <a:latin typeface="Arial" panose="020B0604020202020204" pitchFamily="34" charset="0"/>
                <a:ea typeface="Calibri" panose="020F0502020204030204" pitchFamily="34" charset="0"/>
                <a:cs typeface="Times New Roman" panose="02020603050405020304" pitchFamily="18" charset="0"/>
              </a:rPr>
              <a:t>UNIWERSIM was a producer of concrete and asphalt mixtures for </a:t>
            </a:r>
            <a:r>
              <a:rPr lang="en-US" sz="1600" b="1" dirty="0" err="1">
                <a:latin typeface="Arial" panose="020B0604020202020204" pitchFamily="34" charset="0"/>
                <a:ea typeface="Calibri" panose="020F0502020204030204" pitchFamily="34" charset="0"/>
                <a:cs typeface="Times New Roman" panose="02020603050405020304" pitchFamily="18" charset="0"/>
              </a:rPr>
              <a:t>Strabag</a:t>
            </a:r>
            <a:r>
              <a:rPr lang="en-US" sz="1600" b="1" dirty="0">
                <a:latin typeface="Arial" panose="020B0604020202020204" pitchFamily="34" charset="0"/>
                <a:ea typeface="Calibri" panose="020F0502020204030204" pitchFamily="34" charset="0"/>
                <a:cs typeface="Times New Roman" panose="02020603050405020304" pitchFamily="18" charset="0"/>
              </a:rPr>
              <a:t> S.A. for the expansion of the national road No. 8 to the parameters of the expressway on the </a:t>
            </a:r>
            <a:r>
              <a:rPr lang="en-US" sz="1600" b="1" dirty="0" err="1">
                <a:latin typeface="Arial" panose="020B0604020202020204" pitchFamily="34" charset="0"/>
                <a:ea typeface="Calibri" panose="020F0502020204030204" pitchFamily="34" charset="0"/>
                <a:cs typeface="Times New Roman" panose="02020603050405020304" pitchFamily="18" charset="0"/>
              </a:rPr>
              <a:t>Radziejowice-Przeszkoda</a:t>
            </a:r>
            <a:r>
              <a:rPr lang="en-US" sz="1600" b="1" dirty="0">
                <a:latin typeface="Arial" panose="020B0604020202020204" pitchFamily="34" charset="0"/>
                <a:ea typeface="Calibri" panose="020F0502020204030204" pitchFamily="34" charset="0"/>
                <a:cs typeface="Times New Roman" panose="02020603050405020304" pitchFamily="18" charset="0"/>
              </a:rPr>
              <a:t> section (in 2017-2019).</a:t>
            </a:r>
            <a:endParaRPr lang="pl-PL"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3" name="pole tekstowe 22">
            <a:extLst>
              <a:ext uri="{FF2B5EF4-FFF2-40B4-BE49-F238E27FC236}">
                <a16:creationId xmlns:a16="http://schemas.microsoft.com/office/drawing/2014/main" id="{89E16F58-E121-41F5-A8FE-DB7E62B05072}"/>
              </a:ext>
            </a:extLst>
          </p:cNvPr>
          <p:cNvSpPr txBox="1"/>
          <p:nvPr/>
        </p:nvSpPr>
        <p:spPr>
          <a:xfrm>
            <a:off x="3224741" y="5869838"/>
            <a:ext cx="5742518" cy="445507"/>
          </a:xfrm>
          <a:prstGeom prst="rect">
            <a:avLst/>
          </a:prstGeom>
          <a:noFill/>
        </p:spPr>
        <p:txBody>
          <a:bodyPr wrap="square">
            <a:spAutoFit/>
          </a:bodyPr>
          <a:lstStyle/>
          <a:p>
            <a:pPr algn="ctr">
              <a:lnSpc>
                <a:spcPct val="107000"/>
              </a:lnSpc>
              <a:spcAft>
                <a:spcPts val="600"/>
              </a:spcAft>
            </a:pPr>
            <a:r>
              <a:rPr lang="en-US" sz="1050" i="1">
                <a:effectLst/>
                <a:latin typeface="Roboto" panose="02000000000000000000" pitchFamily="2" charset="0"/>
                <a:ea typeface="Roboto" panose="02000000000000000000" pitchFamily="2" charset="0"/>
                <a:cs typeface="Times New Roman" panose="02020603050405020304" pitchFamily="18" charset="0"/>
              </a:rPr>
              <a:t>The above is to show only some of the numerous ventures undertaken by RESBUD, </a:t>
            </a:r>
            <a:r>
              <a:rPr lang="en-US" sz="1050" i="1"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050" i="1">
                <a:effectLst/>
                <a:latin typeface="Roboto" panose="02000000000000000000" pitchFamily="2" charset="0"/>
                <a:ea typeface="Roboto" panose="02000000000000000000" pitchFamily="2" charset="0"/>
                <a:cs typeface="Times New Roman" panose="02020603050405020304" pitchFamily="18" charset="0"/>
              </a:rPr>
              <a:t>, </a:t>
            </a:r>
            <a:r>
              <a:rPr lang="en-US" sz="1050" i="1" err="1">
                <a:effectLst/>
                <a:latin typeface="Roboto" panose="02000000000000000000" pitchFamily="2" charset="0"/>
                <a:ea typeface="Roboto" panose="02000000000000000000" pitchFamily="2" charset="0"/>
                <a:cs typeface="Times New Roman" panose="02020603050405020304" pitchFamily="18" charset="0"/>
              </a:rPr>
              <a:t>Conpol</a:t>
            </a:r>
            <a:r>
              <a:rPr lang="en-US" sz="1050" i="1">
                <a:effectLst/>
                <a:latin typeface="Roboto" panose="02000000000000000000" pitchFamily="2" charset="0"/>
                <a:ea typeface="Roboto" panose="02000000000000000000" pitchFamily="2" charset="0"/>
                <a:cs typeface="Times New Roman" panose="02020603050405020304" pitchFamily="18" charset="0"/>
              </a:rPr>
              <a:t> and </a:t>
            </a:r>
            <a:r>
              <a:rPr lang="en-US" sz="1050" i="1" err="1">
                <a:effectLst/>
                <a:latin typeface="Roboto" panose="02000000000000000000" pitchFamily="2" charset="0"/>
                <a:ea typeface="Roboto" panose="02000000000000000000" pitchFamily="2" charset="0"/>
                <a:cs typeface="Times New Roman" panose="02020603050405020304" pitchFamily="18" charset="0"/>
              </a:rPr>
              <a:t>Uniwersi</a:t>
            </a:r>
            <a:r>
              <a:rPr lang="pl-PL" sz="1050" i="1">
                <a:effectLst/>
                <a:latin typeface="Roboto" panose="02000000000000000000" pitchFamily="2" charset="0"/>
                <a:ea typeface="Roboto" panose="02000000000000000000" pitchFamily="2" charset="0"/>
                <a:cs typeface="Times New Roman" panose="02020603050405020304" pitchFamily="18" charset="0"/>
              </a:rPr>
              <a:t>m</a:t>
            </a:r>
          </a:p>
        </p:txBody>
      </p:sp>
      <p:pic>
        <p:nvPicPr>
          <p:cNvPr id="1028" name="Picture 4">
            <a:extLst>
              <a:ext uri="{FF2B5EF4-FFF2-40B4-BE49-F238E27FC236}">
                <a16:creationId xmlns:a16="http://schemas.microsoft.com/office/drawing/2014/main" id="{224B7D41-73F6-430A-B3C2-09FD512330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7155" y="2461846"/>
            <a:ext cx="31718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5D3F6AA-7BBB-41CE-BAAD-50933F871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9257" y="2457643"/>
            <a:ext cx="3171825" cy="1590675"/>
          </a:xfrm>
          <a:prstGeom prst="rect">
            <a:avLst/>
          </a:prstGeom>
          <a:noFill/>
          <a:extLst>
            <a:ext uri="{909E8E84-426E-40DD-AFC4-6F175D3DCCD1}">
              <a14:hiddenFill xmlns:a14="http://schemas.microsoft.com/office/drawing/2010/main">
                <a:solidFill>
                  <a:srgbClr val="FFFFFF"/>
                </a:solidFill>
              </a14:hiddenFill>
            </a:ext>
          </a:extLst>
        </p:spPr>
      </p:pic>
      <p:pic>
        <p:nvPicPr>
          <p:cNvPr id="5" name="Obraz 4" descr="Obraz zawierający niebo, zewnętrzne, trawa, budynek&#10;&#10;Opis wygenerowany automatycznie">
            <a:extLst>
              <a:ext uri="{FF2B5EF4-FFF2-40B4-BE49-F238E27FC236}">
                <a16:creationId xmlns:a16="http://schemas.microsoft.com/office/drawing/2014/main" id="{919A0123-B151-444B-81E2-CA036E4E13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079" y="2444765"/>
            <a:ext cx="3207105" cy="1603553"/>
          </a:xfrm>
          <a:prstGeom prst="rect">
            <a:avLst/>
          </a:prstGeom>
        </p:spPr>
      </p:pic>
      <p:sp>
        <p:nvSpPr>
          <p:cNvPr id="13" name="pole tekstowe 12">
            <a:extLst>
              <a:ext uri="{FF2B5EF4-FFF2-40B4-BE49-F238E27FC236}">
                <a16:creationId xmlns:a16="http://schemas.microsoft.com/office/drawing/2014/main" id="{C36A5494-4B71-44A4-A88A-64E7A587D772}"/>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6" name="Grafika 15">
            <a:extLst>
              <a:ext uri="{FF2B5EF4-FFF2-40B4-BE49-F238E27FC236}">
                <a16:creationId xmlns:a16="http://schemas.microsoft.com/office/drawing/2014/main" id="{899DA661-6A7F-4F27-8260-6B26E5E3E1F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797" y="115048"/>
            <a:ext cx="1209675" cy="1219200"/>
          </a:xfrm>
          <a:prstGeom prst="rect">
            <a:avLst/>
          </a:prstGeom>
        </p:spPr>
      </p:pic>
      <p:pic>
        <p:nvPicPr>
          <p:cNvPr id="17" name="Obraz 16" descr="Obraz zawierający tekst, clipart&#10;&#10;Opis wygenerowany automatycznie">
            <a:extLst>
              <a:ext uri="{FF2B5EF4-FFF2-40B4-BE49-F238E27FC236}">
                <a16:creationId xmlns:a16="http://schemas.microsoft.com/office/drawing/2014/main" id="{C74BC6C1-6DBF-405C-A19F-A73E4BB0E9A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025855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4337C"/>
              </a:solidFill>
            </a:endParaRPr>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569859" y="195751"/>
            <a:ext cx="2454501" cy="467629"/>
          </a:xfrm>
          <a:prstGeom prst="rect">
            <a:avLst/>
          </a:prstGeom>
          <a:noFill/>
        </p:spPr>
        <p:txBody>
          <a:bodyPr wrap="square">
            <a:spAutoFit/>
          </a:bodyPr>
          <a:lstStyle/>
          <a:p>
            <a:pPr algn="just">
              <a:lnSpc>
                <a:spcPct val="107000"/>
              </a:lnSpc>
              <a:spcAft>
                <a:spcPts val="600"/>
              </a:spcAft>
            </a:pPr>
            <a:r>
              <a:rPr lang="pl-PL" sz="2400" b="1" err="1">
                <a:effectLst/>
                <a:latin typeface="Roboto" panose="02000000000000000000" pitchFamily="2" charset="0"/>
                <a:ea typeface="Roboto" panose="02000000000000000000" pitchFamily="2" charset="0"/>
                <a:cs typeface="Times New Roman" panose="02020603050405020304" pitchFamily="18" charset="0"/>
              </a:rPr>
              <a:t>Our</a:t>
            </a:r>
            <a:r>
              <a:rPr lang="pl-PL" sz="2400" b="1">
                <a:effectLst/>
                <a:latin typeface="Roboto" panose="02000000000000000000" pitchFamily="2" charset="0"/>
                <a:ea typeface="Roboto" panose="02000000000000000000" pitchFamily="2" charset="0"/>
                <a:cs typeface="Times New Roman" panose="02020603050405020304" pitchFamily="18" charset="0"/>
              </a:rPr>
              <a:t> </a:t>
            </a:r>
            <a:r>
              <a:rPr lang="pl-PL" sz="2400" b="1" err="1">
                <a:effectLst/>
                <a:latin typeface="Roboto" panose="02000000000000000000" pitchFamily="2" charset="0"/>
                <a:ea typeface="Roboto" panose="02000000000000000000" pitchFamily="2" charset="0"/>
                <a:cs typeface="Times New Roman" panose="02020603050405020304" pitchFamily="18" charset="0"/>
              </a:rPr>
              <a:t>partners</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dirty="0" smtClean="0">
                <a:solidFill>
                  <a:schemeClr val="bg1"/>
                </a:solidFill>
                <a:latin typeface="Roboto" panose="02000000000000000000" pitchFamily="2" charset="0"/>
                <a:ea typeface="Roboto" panose="02000000000000000000" pitchFamily="2" charset="0"/>
              </a:rPr>
              <a:pPr/>
              <a:t>17</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9310661" y="-20076"/>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solidFill>
                <a:srgbClr val="24337C"/>
              </a:solidFill>
            </a:endParaRPr>
          </a:p>
        </p:txBody>
      </p:sp>
      <p:pic>
        <p:nvPicPr>
          <p:cNvPr id="30" name="Picture 2" descr="logo">
            <a:extLst>
              <a:ext uri="{FF2B5EF4-FFF2-40B4-BE49-F238E27FC236}">
                <a16:creationId xmlns:a16="http://schemas.microsoft.com/office/drawing/2014/main" id="{5CDE2341-8FB1-4B24-B1EB-477A5594D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096" y="1453074"/>
            <a:ext cx="2230020" cy="46724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Conpol Logo">
            <a:extLst>
              <a:ext uri="{FF2B5EF4-FFF2-40B4-BE49-F238E27FC236}">
                <a16:creationId xmlns:a16="http://schemas.microsoft.com/office/drawing/2014/main" id="{74B7E052-A97D-4D0E-B382-A49202B60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2138" y="1453074"/>
            <a:ext cx="1344083" cy="32535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Uniwersim Sp. z o.o.">
            <a:extLst>
              <a:ext uri="{FF2B5EF4-FFF2-40B4-BE49-F238E27FC236}">
                <a16:creationId xmlns:a16="http://schemas.microsoft.com/office/drawing/2014/main" id="{6EE902A8-8F17-41F1-A186-4DEAB7990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69859" y="1427674"/>
            <a:ext cx="1337277" cy="374437"/>
          </a:xfrm>
          <a:prstGeom prst="rect">
            <a:avLst/>
          </a:prstGeom>
          <a:noFill/>
          <a:extLst>
            <a:ext uri="{909E8E84-426E-40DD-AFC4-6F175D3DCCD1}">
              <a14:hiddenFill xmlns:a14="http://schemas.microsoft.com/office/drawing/2010/main">
                <a:solidFill>
                  <a:srgbClr val="FFFFFF"/>
                </a:solidFill>
              </a14:hiddenFill>
            </a:ext>
          </a:extLst>
        </p:spPr>
      </p:pic>
      <p:cxnSp>
        <p:nvCxnSpPr>
          <p:cNvPr id="9" name="Łącznik prosty 8">
            <a:extLst>
              <a:ext uri="{FF2B5EF4-FFF2-40B4-BE49-F238E27FC236}">
                <a16:creationId xmlns:a16="http://schemas.microsoft.com/office/drawing/2014/main" id="{FF66970F-9A56-4524-AC50-ECFFE6BD0E83}"/>
              </a:ext>
            </a:extLst>
          </p:cNvPr>
          <p:cNvCxnSpPr>
            <a:cxnSpLocks/>
          </p:cNvCxnSpPr>
          <p:nvPr/>
        </p:nvCxnSpPr>
        <p:spPr>
          <a:xfrm>
            <a:off x="4464579" y="1332423"/>
            <a:ext cx="0" cy="4756543"/>
          </a:xfrm>
          <a:prstGeom prst="line">
            <a:avLst/>
          </a:prstGeom>
          <a:ln w="12700">
            <a:solidFill>
              <a:srgbClr val="023D5B"/>
            </a:solidFill>
          </a:ln>
        </p:spPr>
        <p:style>
          <a:lnRef idx="1">
            <a:schemeClr val="accent1"/>
          </a:lnRef>
          <a:fillRef idx="0">
            <a:schemeClr val="accent1"/>
          </a:fillRef>
          <a:effectRef idx="0">
            <a:schemeClr val="accent1"/>
          </a:effectRef>
          <a:fontRef idx="minor">
            <a:schemeClr val="tx1"/>
          </a:fontRef>
        </p:style>
      </p:cxnSp>
      <p:sp>
        <p:nvSpPr>
          <p:cNvPr id="2" name="pole tekstowe 1">
            <a:extLst>
              <a:ext uri="{FF2B5EF4-FFF2-40B4-BE49-F238E27FC236}">
                <a16:creationId xmlns:a16="http://schemas.microsoft.com/office/drawing/2014/main" id="{BF8273E3-37E4-4BE2-BA2B-3EBA56F82E17}"/>
              </a:ext>
            </a:extLst>
          </p:cNvPr>
          <p:cNvSpPr txBox="1"/>
          <p:nvPr/>
        </p:nvSpPr>
        <p:spPr>
          <a:xfrm>
            <a:off x="8645072" y="2168217"/>
            <a:ext cx="3282594" cy="3016210"/>
          </a:xfrm>
          <a:prstGeom prst="rect">
            <a:avLst/>
          </a:prstGeom>
          <a:noFill/>
        </p:spPr>
        <p:txBody>
          <a:bodyPr wrap="square" rtlCol="0">
            <a:spAutoFit/>
          </a:bodyPr>
          <a:lstStyle/>
          <a:p>
            <a:pPr marL="285750" indent="-285750">
              <a:spcAft>
                <a:spcPts val="1200"/>
              </a:spcAft>
              <a:buFont typeface="Arial" panose="020B0604020202020204" pitchFamily="34" charset="0"/>
              <a:buChar char="•"/>
            </a:pPr>
            <a:r>
              <a:rPr lang="pl-PL" sz="1100" err="1">
                <a:latin typeface="Roboto" panose="02000000000000000000" pitchFamily="2" charset="0"/>
                <a:ea typeface="Roboto" panose="02000000000000000000" pitchFamily="2" charset="0"/>
                <a:cs typeface="Arial" panose="020B0604020202020204" pitchFamily="34" charset="0"/>
              </a:rPr>
              <a:t>Strabag</a:t>
            </a:r>
            <a:r>
              <a:rPr lang="pl-PL" sz="1100">
                <a:latin typeface="Roboto" panose="02000000000000000000" pitchFamily="2" charset="0"/>
                <a:ea typeface="Roboto" panose="02000000000000000000" pitchFamily="2" charset="0"/>
                <a:cs typeface="Arial" panose="020B0604020202020204" pitchFamily="34" charset="0"/>
              </a:rPr>
              <a:t> SE</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Przedsiębiorstwo Wielobranżowe </a:t>
            </a:r>
            <a:r>
              <a:rPr lang="pl-PL" sz="1100" err="1">
                <a:latin typeface="Roboto" panose="02000000000000000000" pitchFamily="2" charset="0"/>
                <a:ea typeface="Roboto" panose="02000000000000000000" pitchFamily="2" charset="0"/>
                <a:cs typeface="Arial" panose="020B0604020202020204" pitchFamily="34" charset="0"/>
              </a:rPr>
              <a:t>Rydmar</a:t>
            </a:r>
            <a:r>
              <a:rPr lang="pl-PL" sz="1100">
                <a:latin typeface="Roboto" panose="02000000000000000000" pitchFamily="2" charset="0"/>
                <a:ea typeface="Roboto" panose="02000000000000000000" pitchFamily="2" charset="0"/>
                <a:cs typeface="Arial" panose="020B0604020202020204" pitchFamily="34" charset="0"/>
              </a:rPr>
              <a:t> Ryszard Chłystek</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Agro-Trans </a:t>
            </a:r>
            <a:r>
              <a:rPr lang="pl-PL" sz="1100" err="1">
                <a:latin typeface="Roboto" panose="02000000000000000000" pitchFamily="2" charset="0"/>
                <a:ea typeface="Roboto" panose="02000000000000000000" pitchFamily="2" charset="0"/>
                <a:cs typeface="Arial" panose="020B0604020202020204" pitchFamily="34" charset="0"/>
              </a:rPr>
              <a:t>Skoneczny</a:t>
            </a:r>
            <a:r>
              <a:rPr lang="pl-PL" sz="1100">
                <a:latin typeface="Roboto" panose="02000000000000000000" pitchFamily="2" charset="0"/>
                <a:ea typeface="Roboto" panose="02000000000000000000" pitchFamily="2" charset="0"/>
                <a:cs typeface="Arial" panose="020B0604020202020204" pitchFamily="34" charset="0"/>
              </a:rPr>
              <a:t> Ryszard</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Grud-Trans s.c.</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Lafarge</a:t>
            </a:r>
          </a:p>
          <a:p>
            <a:pPr marL="285750" indent="-285750">
              <a:spcAft>
                <a:spcPts val="1200"/>
              </a:spcAft>
              <a:buFont typeface="Arial" panose="020B0604020202020204" pitchFamily="34" charset="0"/>
              <a:buChar char="•"/>
            </a:pPr>
            <a:r>
              <a:rPr lang="pl-PL" sz="1100" err="1">
                <a:latin typeface="Roboto" panose="02000000000000000000" pitchFamily="2" charset="0"/>
                <a:ea typeface="Roboto" panose="02000000000000000000" pitchFamily="2" charset="0"/>
                <a:cs typeface="Arial" panose="020B0604020202020204" pitchFamily="34" charset="0"/>
              </a:rPr>
              <a:t>Budokrusz</a:t>
            </a:r>
            <a:r>
              <a:rPr lang="pl-PL" sz="1100">
                <a:latin typeface="Roboto" panose="02000000000000000000" pitchFamily="2" charset="0"/>
                <a:ea typeface="Roboto" panose="02000000000000000000" pitchFamily="2" charset="0"/>
                <a:cs typeface="Arial" panose="020B0604020202020204" pitchFamily="34" charset="0"/>
              </a:rPr>
              <a:t> S.A.</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Suwalskie Kopalnie Surowców Mineralnych </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PKN ORLEN</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Grupa LOTOS</a:t>
            </a:r>
          </a:p>
        </p:txBody>
      </p:sp>
      <p:sp>
        <p:nvSpPr>
          <p:cNvPr id="25" name="pole tekstowe 24">
            <a:extLst>
              <a:ext uri="{FF2B5EF4-FFF2-40B4-BE49-F238E27FC236}">
                <a16:creationId xmlns:a16="http://schemas.microsoft.com/office/drawing/2014/main" id="{FD9F77B0-5343-4385-B489-F3BC37C3B716}"/>
              </a:ext>
            </a:extLst>
          </p:cNvPr>
          <p:cNvSpPr txBox="1"/>
          <p:nvPr/>
        </p:nvSpPr>
        <p:spPr>
          <a:xfrm>
            <a:off x="4851062" y="2168217"/>
            <a:ext cx="3074317" cy="2523768"/>
          </a:xfrm>
          <a:prstGeom prst="rect">
            <a:avLst/>
          </a:prstGeom>
          <a:noFill/>
        </p:spPr>
        <p:txBody>
          <a:bodyPr wrap="square">
            <a:spAutoFit/>
          </a:bodyPr>
          <a:lstStyle/>
          <a:p>
            <a:pPr marL="285750" indent="-285750">
              <a:spcAft>
                <a:spcPts val="1200"/>
              </a:spcAft>
              <a:buFont typeface="Arial" panose="020B0604020202020204" pitchFamily="34" charset="0"/>
              <a:buChar char="•"/>
            </a:pPr>
            <a:r>
              <a:rPr lang="pl-PL" sz="1100" err="1">
                <a:latin typeface="Roboto" panose="02000000000000000000" pitchFamily="2" charset="0"/>
                <a:ea typeface="Roboto" panose="02000000000000000000" pitchFamily="2" charset="0"/>
                <a:cs typeface="Arial" panose="020B0604020202020204" pitchFamily="34" charset="0"/>
              </a:rPr>
              <a:t>Astaldi</a:t>
            </a:r>
            <a:r>
              <a:rPr lang="pl-PL" sz="1100">
                <a:latin typeface="Roboto" panose="02000000000000000000" pitchFamily="2" charset="0"/>
                <a:ea typeface="Roboto" panose="02000000000000000000" pitchFamily="2" charset="0"/>
                <a:cs typeface="Arial" panose="020B0604020202020204" pitchFamily="34" charset="0"/>
              </a:rPr>
              <a:t> S P A S.A. Oddział w Polsce</a:t>
            </a:r>
          </a:p>
          <a:p>
            <a:pPr marL="285750" indent="-285750">
              <a:spcAft>
                <a:spcPts val="1200"/>
              </a:spcAft>
              <a:buFont typeface="Arial" panose="020B0604020202020204" pitchFamily="34" charset="0"/>
              <a:buChar char="•"/>
            </a:pPr>
            <a:r>
              <a:rPr lang="pl-PL" sz="1100" err="1">
                <a:latin typeface="Roboto" panose="02000000000000000000" pitchFamily="2" charset="0"/>
                <a:ea typeface="Roboto" panose="02000000000000000000" pitchFamily="2" charset="0"/>
                <a:cs typeface="Arial" panose="020B0604020202020204" pitchFamily="34" charset="0"/>
              </a:rPr>
              <a:t>Torpol</a:t>
            </a:r>
            <a:r>
              <a:rPr lang="pl-PL" sz="1100">
                <a:latin typeface="Roboto" panose="02000000000000000000" pitchFamily="2" charset="0"/>
                <a:ea typeface="Roboto" panose="02000000000000000000" pitchFamily="2" charset="0"/>
                <a:cs typeface="Arial" panose="020B0604020202020204" pitchFamily="34" charset="0"/>
              </a:rPr>
              <a:t> S.A.</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Grupa BERGER </a:t>
            </a:r>
          </a:p>
          <a:p>
            <a:pPr marL="285750" indent="-285750">
              <a:spcAft>
                <a:spcPts val="1200"/>
              </a:spcAft>
              <a:buFont typeface="Arial" panose="020B0604020202020204" pitchFamily="34" charset="0"/>
              <a:buChar char="•"/>
            </a:pPr>
            <a:r>
              <a:rPr lang="pl-PL" sz="1100" err="1">
                <a:latin typeface="Roboto" panose="02000000000000000000" pitchFamily="2" charset="0"/>
                <a:ea typeface="Roboto" panose="02000000000000000000" pitchFamily="2" charset="0"/>
                <a:cs typeface="Arial" panose="020B0604020202020204" pitchFamily="34" charset="0"/>
              </a:rPr>
              <a:t>Eurovia</a:t>
            </a:r>
            <a:r>
              <a:rPr lang="pl-PL" sz="1100">
                <a:latin typeface="Roboto" panose="02000000000000000000" pitchFamily="2" charset="0"/>
                <a:ea typeface="Roboto" panose="02000000000000000000" pitchFamily="2" charset="0"/>
                <a:cs typeface="Arial" panose="020B0604020202020204" pitchFamily="34" charset="0"/>
              </a:rPr>
              <a:t> Polska S.A</a:t>
            </a:r>
          </a:p>
          <a:p>
            <a:pPr marL="285750" indent="-285750">
              <a:spcAft>
                <a:spcPts val="1200"/>
              </a:spcAft>
              <a:buFont typeface="Arial" panose="020B0604020202020204" pitchFamily="34" charset="0"/>
              <a:buChar char="•"/>
            </a:pPr>
            <a:r>
              <a:rPr lang="pl-PL" sz="1100" err="1">
                <a:latin typeface="Roboto" panose="02000000000000000000" pitchFamily="2" charset="0"/>
                <a:ea typeface="Roboto" panose="02000000000000000000" pitchFamily="2" charset="0"/>
                <a:cs typeface="Arial" panose="020B0604020202020204" pitchFamily="34" charset="0"/>
              </a:rPr>
              <a:t>Milimex</a:t>
            </a:r>
            <a:endParaRPr lang="pl-PL" sz="110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Grupa </a:t>
            </a:r>
            <a:r>
              <a:rPr lang="pl-PL" sz="1100" err="1">
                <a:latin typeface="Roboto" panose="02000000000000000000" pitchFamily="2" charset="0"/>
                <a:ea typeface="Roboto" panose="02000000000000000000" pitchFamily="2" charset="0"/>
                <a:cs typeface="Arial" panose="020B0604020202020204" pitchFamily="34" charset="0"/>
              </a:rPr>
              <a:t>Unibep</a:t>
            </a:r>
            <a:endParaRPr lang="pl-PL" sz="110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Lafarge</a:t>
            </a:r>
          </a:p>
          <a:p>
            <a:pPr marL="285750" indent="-285750">
              <a:spcAft>
                <a:spcPts val="1200"/>
              </a:spcAft>
              <a:buFont typeface="Arial" panose="020B0604020202020204" pitchFamily="34" charset="0"/>
              <a:buChar char="•"/>
            </a:pPr>
            <a:r>
              <a:rPr lang="pl-PL" sz="1100">
                <a:latin typeface="Roboto" panose="02000000000000000000" pitchFamily="2" charset="0"/>
                <a:ea typeface="Roboto" panose="02000000000000000000" pitchFamily="2" charset="0"/>
                <a:cs typeface="Arial" panose="020B0604020202020204" pitchFamily="34" charset="0"/>
              </a:rPr>
              <a:t>PORR S.A.</a:t>
            </a:r>
          </a:p>
        </p:txBody>
      </p:sp>
      <p:cxnSp>
        <p:nvCxnSpPr>
          <p:cNvPr id="29" name="Łącznik prosty 28">
            <a:extLst>
              <a:ext uri="{FF2B5EF4-FFF2-40B4-BE49-F238E27FC236}">
                <a16:creationId xmlns:a16="http://schemas.microsoft.com/office/drawing/2014/main" id="{F6B14F9A-5697-41D6-BB3E-D712DE74A17C}"/>
              </a:ext>
            </a:extLst>
          </p:cNvPr>
          <p:cNvCxnSpPr>
            <a:cxnSpLocks/>
          </p:cNvCxnSpPr>
          <p:nvPr/>
        </p:nvCxnSpPr>
        <p:spPr>
          <a:xfrm>
            <a:off x="8166727" y="1332423"/>
            <a:ext cx="0" cy="4756543"/>
          </a:xfrm>
          <a:prstGeom prst="line">
            <a:avLst/>
          </a:prstGeom>
          <a:ln w="12700">
            <a:solidFill>
              <a:srgbClr val="023D5B"/>
            </a:solidFill>
          </a:ln>
        </p:spPr>
        <p:style>
          <a:lnRef idx="1">
            <a:schemeClr val="accent1"/>
          </a:lnRef>
          <a:fillRef idx="0">
            <a:schemeClr val="accent1"/>
          </a:fillRef>
          <a:effectRef idx="0">
            <a:schemeClr val="accent1"/>
          </a:effectRef>
          <a:fontRef idx="minor">
            <a:schemeClr val="tx1"/>
          </a:fontRef>
        </p:style>
      </p:cxnSp>
      <p:sp>
        <p:nvSpPr>
          <p:cNvPr id="17" name="pole tekstowe 16">
            <a:extLst>
              <a:ext uri="{FF2B5EF4-FFF2-40B4-BE49-F238E27FC236}">
                <a16:creationId xmlns:a16="http://schemas.microsoft.com/office/drawing/2014/main" id="{50BB919B-9031-4C3B-9E33-BEB2FD525178}"/>
              </a:ext>
            </a:extLst>
          </p:cNvPr>
          <p:cNvSpPr txBox="1"/>
          <p:nvPr/>
        </p:nvSpPr>
        <p:spPr>
          <a:xfrm>
            <a:off x="692733" y="2168217"/>
            <a:ext cx="3454394" cy="3598357"/>
          </a:xfrm>
          <a:prstGeom prst="rect">
            <a:avLst/>
          </a:prstGeom>
          <a:noFill/>
        </p:spPr>
        <p:txBody>
          <a:bodyPr wrap="square" numCol="2" spcCol="720000">
            <a:spAutoFit/>
          </a:bodyPr>
          <a:lstStyle/>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Siemens AG </a:t>
            </a:r>
          </a:p>
          <a:p>
            <a:pPr marL="171450" indent="-171450">
              <a:lnSpc>
                <a:spcPct val="150000"/>
              </a:lnSpc>
              <a:buFont typeface="Arial" panose="020B0604020202020204" pitchFamily="34" charset="0"/>
              <a:buChar char="•"/>
            </a:pPr>
            <a:r>
              <a:rPr lang="pl-PL" sz="900" err="1">
                <a:latin typeface="Roboto" panose="02000000000000000000" pitchFamily="2" charset="0"/>
                <a:ea typeface="Roboto" panose="02000000000000000000" pitchFamily="2" charset="0"/>
                <a:cs typeface="Arial" panose="020B0604020202020204" pitchFamily="34" charset="0"/>
              </a:rPr>
              <a:t>Trench</a:t>
            </a:r>
            <a:r>
              <a:rPr lang="pl-PL" sz="900">
                <a:latin typeface="Roboto" panose="02000000000000000000" pitchFamily="2" charset="0"/>
                <a:ea typeface="Roboto" panose="02000000000000000000" pitchFamily="2" charset="0"/>
                <a:cs typeface="Arial" panose="020B0604020202020204" pitchFamily="34" charset="0"/>
              </a:rPr>
              <a:t> France SAS</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Korporacyjne Centrum Badawcze ABB Oddział w Szwecji</a:t>
            </a:r>
          </a:p>
          <a:p>
            <a:pPr marL="171450" indent="-171450">
              <a:lnSpc>
                <a:spcPct val="150000"/>
              </a:lnSpc>
              <a:buFont typeface="Arial" panose="020B0604020202020204" pitchFamily="34" charset="0"/>
              <a:buChar char="•"/>
            </a:pPr>
            <a:r>
              <a:rPr lang="pl-PL" sz="900" err="1">
                <a:latin typeface="Roboto" panose="02000000000000000000" pitchFamily="2" charset="0"/>
                <a:ea typeface="Roboto" panose="02000000000000000000" pitchFamily="2" charset="0"/>
                <a:cs typeface="Arial" panose="020B0604020202020204" pitchFamily="34" charset="0"/>
              </a:rPr>
              <a:t>Yokogawa</a:t>
            </a:r>
            <a:r>
              <a:rPr lang="pl-PL" sz="900">
                <a:latin typeface="Roboto" panose="02000000000000000000" pitchFamily="2" charset="0"/>
                <a:ea typeface="Roboto" panose="02000000000000000000" pitchFamily="2" charset="0"/>
                <a:cs typeface="Arial" panose="020B0604020202020204" pitchFamily="34" charset="0"/>
              </a:rPr>
              <a:t> </a:t>
            </a:r>
            <a:r>
              <a:rPr lang="pl-PL" sz="900" err="1">
                <a:latin typeface="Roboto" panose="02000000000000000000" pitchFamily="2" charset="0"/>
                <a:ea typeface="Roboto" panose="02000000000000000000" pitchFamily="2" charset="0"/>
                <a:cs typeface="Arial" panose="020B0604020202020204" pitchFamily="34" charset="0"/>
              </a:rPr>
              <a:t>Electric</a:t>
            </a:r>
            <a:r>
              <a:rPr lang="pl-PL" sz="900">
                <a:latin typeface="Roboto" panose="02000000000000000000" pitchFamily="2" charset="0"/>
                <a:ea typeface="Roboto" panose="02000000000000000000" pitchFamily="2" charset="0"/>
                <a:cs typeface="Arial" panose="020B0604020202020204" pitchFamily="34" charset="0"/>
              </a:rPr>
              <a:t> Corporation</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Ust-</a:t>
            </a:r>
            <a:r>
              <a:rPr lang="pl-PL" sz="900" err="1">
                <a:latin typeface="Roboto" panose="02000000000000000000" pitchFamily="2" charset="0"/>
                <a:ea typeface="Roboto" panose="02000000000000000000" pitchFamily="2" charset="0"/>
                <a:cs typeface="Arial" panose="020B0604020202020204" pitchFamily="34" charset="0"/>
              </a:rPr>
              <a:t>Kamenogorsk</a:t>
            </a:r>
            <a:r>
              <a:rPr lang="pl-PL" sz="900">
                <a:latin typeface="Roboto" panose="02000000000000000000" pitchFamily="2" charset="0"/>
                <a:ea typeface="Roboto" panose="02000000000000000000" pitchFamily="2" charset="0"/>
                <a:cs typeface="Arial" panose="020B0604020202020204" pitchFamily="34" charset="0"/>
              </a:rPr>
              <a:t> </a:t>
            </a:r>
            <a:r>
              <a:rPr lang="pl-PL" sz="900" err="1">
                <a:latin typeface="Roboto" panose="02000000000000000000" pitchFamily="2" charset="0"/>
                <a:ea typeface="Roboto" panose="02000000000000000000" pitchFamily="2" charset="0"/>
                <a:cs typeface="Arial" panose="020B0604020202020204" pitchFamily="34" charset="0"/>
              </a:rPr>
              <a:t>Condenser</a:t>
            </a:r>
            <a:r>
              <a:rPr lang="pl-PL" sz="900">
                <a:latin typeface="Roboto" panose="02000000000000000000" pitchFamily="2" charset="0"/>
                <a:ea typeface="Roboto" panose="02000000000000000000" pitchFamily="2" charset="0"/>
                <a:cs typeface="Arial" panose="020B0604020202020204" pitchFamily="34" charset="0"/>
              </a:rPr>
              <a:t> Plant (Kazachstan)</a:t>
            </a:r>
          </a:p>
          <a:p>
            <a:pPr marL="171450" indent="-171450">
              <a:lnSpc>
                <a:spcPct val="150000"/>
              </a:lnSpc>
              <a:buFont typeface="Arial" panose="020B0604020202020204" pitchFamily="34" charset="0"/>
              <a:buChar char="•"/>
            </a:pPr>
            <a:r>
              <a:rPr lang="en-US" sz="900">
                <a:latin typeface="Roboto" panose="02000000000000000000" pitchFamily="2" charset="0"/>
                <a:ea typeface="Roboto" panose="02000000000000000000" pitchFamily="2" charset="0"/>
                <a:cs typeface="Arial" panose="020B0604020202020204" pitchFamily="34" charset="0"/>
              </a:rPr>
              <a:t>Century </a:t>
            </a:r>
            <a:r>
              <a:rPr lang="en-US" sz="900" err="1">
                <a:latin typeface="Roboto" panose="02000000000000000000" pitchFamily="2" charset="0"/>
                <a:ea typeface="Roboto" panose="02000000000000000000" pitchFamily="2" charset="0"/>
                <a:cs typeface="Arial" panose="020B0604020202020204" pitchFamily="34" charset="0"/>
              </a:rPr>
              <a:t>Solarbright</a:t>
            </a:r>
            <a:r>
              <a:rPr lang="en-US" sz="900">
                <a:latin typeface="Roboto" panose="02000000000000000000" pitchFamily="2" charset="0"/>
                <a:ea typeface="Roboto" panose="02000000000000000000" pitchFamily="2" charset="0"/>
                <a:cs typeface="Arial" panose="020B0604020202020204" pitchFamily="34" charset="0"/>
              </a:rPr>
              <a:t> Industry Co. Ltd</a:t>
            </a:r>
            <a:endParaRPr lang="pl-PL" sz="900">
              <a:latin typeface="Roboto" panose="02000000000000000000" pitchFamily="2" charset="0"/>
              <a:ea typeface="Roboto" panose="02000000000000000000" pitchFamily="2" charset="0"/>
              <a:cs typeface="Arial" panose="020B0604020202020204" pitchFamily="34" charset="0"/>
            </a:endParaRP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BELOS-PLP S.A.</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GIG (Estonia)</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ZETKAMA  (USA)</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AVK (Dania)</a:t>
            </a:r>
          </a:p>
          <a:p>
            <a:pPr marL="171450" indent="-171450">
              <a:lnSpc>
                <a:spcPct val="150000"/>
              </a:lnSpc>
              <a:buFont typeface="Arial" panose="020B0604020202020204" pitchFamily="34" charset="0"/>
              <a:buChar char="•"/>
            </a:pPr>
            <a:r>
              <a:rPr lang="pl-PL" sz="900" err="1">
                <a:latin typeface="Roboto" panose="02000000000000000000" pitchFamily="2" charset="0"/>
                <a:ea typeface="Roboto" panose="02000000000000000000" pitchFamily="2" charset="0"/>
                <a:cs typeface="Arial" panose="020B0604020202020204" pitchFamily="34" charset="0"/>
              </a:rPr>
              <a:t>Wilo</a:t>
            </a:r>
            <a:r>
              <a:rPr lang="pl-PL" sz="900">
                <a:latin typeface="Roboto" panose="02000000000000000000" pitchFamily="2" charset="0"/>
                <a:ea typeface="Roboto" panose="02000000000000000000" pitchFamily="2" charset="0"/>
                <a:cs typeface="Arial" panose="020B0604020202020204" pitchFamily="34" charset="0"/>
              </a:rPr>
              <a:t> SE </a:t>
            </a:r>
          </a:p>
          <a:p>
            <a:pPr marL="171450" indent="-171450">
              <a:lnSpc>
                <a:spcPct val="150000"/>
              </a:lnSpc>
              <a:buFont typeface="Arial" panose="020B0604020202020204" pitchFamily="34" charset="0"/>
              <a:buChar char="•"/>
            </a:pPr>
            <a:r>
              <a:rPr lang="pl-PL" sz="900" err="1">
                <a:latin typeface="Roboto" panose="02000000000000000000" pitchFamily="2" charset="0"/>
                <a:ea typeface="Roboto" panose="02000000000000000000" pitchFamily="2" charset="0"/>
                <a:cs typeface="Arial" panose="020B0604020202020204" pitchFamily="34" charset="0"/>
              </a:rPr>
              <a:t>Beltelekabel</a:t>
            </a:r>
            <a:r>
              <a:rPr lang="pl-PL" sz="900">
                <a:latin typeface="Roboto" panose="02000000000000000000" pitchFamily="2" charset="0"/>
                <a:ea typeface="Roboto" panose="02000000000000000000" pitchFamily="2" charset="0"/>
                <a:cs typeface="Arial" panose="020B0604020202020204" pitchFamily="34" charset="0"/>
              </a:rPr>
              <a:t> (Białoruś)</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JSC „Ural Power Engineering Construction Company”</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JSC </a:t>
            </a:r>
            <a:r>
              <a:rPr lang="pl-PL" sz="900" err="1">
                <a:latin typeface="Roboto" panose="02000000000000000000" pitchFamily="2" charset="0"/>
                <a:ea typeface="Roboto" panose="02000000000000000000" pitchFamily="2" charset="0"/>
                <a:cs typeface="Arial" panose="020B0604020202020204" pitchFamily="34" charset="0"/>
              </a:rPr>
              <a:t>Jelektrouralmontazh</a:t>
            </a:r>
            <a:endParaRPr lang="pl-PL" sz="900">
              <a:latin typeface="Roboto" panose="02000000000000000000" pitchFamily="2" charset="0"/>
              <a:ea typeface="Roboto" panose="02000000000000000000" pitchFamily="2" charset="0"/>
              <a:cs typeface="Arial" panose="020B0604020202020204" pitchFamily="34" charset="0"/>
            </a:endParaRP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JSC „</a:t>
            </a:r>
            <a:r>
              <a:rPr lang="pl-PL" sz="900" err="1">
                <a:latin typeface="Roboto" panose="02000000000000000000" pitchFamily="2" charset="0"/>
                <a:ea typeface="Roboto" panose="02000000000000000000" pitchFamily="2" charset="0"/>
                <a:cs typeface="Arial" panose="020B0604020202020204" pitchFamily="34" charset="0"/>
              </a:rPr>
              <a:t>TJeK</a:t>
            </a:r>
            <a:r>
              <a:rPr lang="pl-PL" sz="900">
                <a:latin typeface="Roboto" panose="02000000000000000000" pitchFamily="2" charset="0"/>
                <a:ea typeface="Roboto" panose="02000000000000000000" pitchFamily="2" charset="0"/>
                <a:cs typeface="Arial" panose="020B0604020202020204" pitchFamily="34" charset="0"/>
              </a:rPr>
              <a:t> </a:t>
            </a:r>
            <a:r>
              <a:rPr lang="pl-PL" sz="900" err="1">
                <a:latin typeface="Roboto" panose="02000000000000000000" pitchFamily="2" charset="0"/>
                <a:ea typeface="Roboto" panose="02000000000000000000" pitchFamily="2" charset="0"/>
                <a:cs typeface="Arial" panose="020B0604020202020204" pitchFamily="34" charset="0"/>
              </a:rPr>
              <a:t>Mosjenjergo</a:t>
            </a:r>
            <a:r>
              <a:rPr lang="pl-PL" sz="900">
                <a:latin typeface="Roboto" panose="02000000000000000000" pitchFamily="2" charset="0"/>
                <a:ea typeface="Roboto" panose="02000000000000000000" pitchFamily="2" charset="0"/>
                <a:cs typeface="Arial" panose="020B0604020202020204" pitchFamily="34" charset="0"/>
              </a:rPr>
              <a:t>”</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LLC </a:t>
            </a:r>
            <a:r>
              <a:rPr lang="pl-PL" sz="900" err="1">
                <a:latin typeface="Roboto" panose="02000000000000000000" pitchFamily="2" charset="0"/>
                <a:ea typeface="Roboto" panose="02000000000000000000" pitchFamily="2" charset="0"/>
                <a:cs typeface="Arial" panose="020B0604020202020204" pitchFamily="34" charset="0"/>
              </a:rPr>
              <a:t>JeSK</a:t>
            </a:r>
            <a:r>
              <a:rPr lang="pl-PL" sz="900">
                <a:latin typeface="Roboto" panose="02000000000000000000" pitchFamily="2" charset="0"/>
                <a:ea typeface="Roboto" panose="02000000000000000000" pitchFamily="2" charset="0"/>
                <a:cs typeface="Arial" panose="020B0604020202020204" pitchFamily="34" charset="0"/>
              </a:rPr>
              <a:t> „</a:t>
            </a:r>
            <a:r>
              <a:rPr lang="pl-PL" sz="900" err="1">
                <a:latin typeface="Roboto" panose="02000000000000000000" pitchFamily="2" charset="0"/>
                <a:ea typeface="Roboto" panose="02000000000000000000" pitchFamily="2" charset="0"/>
                <a:cs typeface="Arial" panose="020B0604020202020204" pitchFamily="34" charset="0"/>
              </a:rPr>
              <a:t>Jenergomost</a:t>
            </a:r>
            <a:r>
              <a:rPr lang="pl-PL" sz="900">
                <a:latin typeface="Roboto" panose="02000000000000000000" pitchFamily="2" charset="0"/>
                <a:ea typeface="Roboto" panose="02000000000000000000" pitchFamily="2" charset="0"/>
                <a:cs typeface="Arial" panose="020B0604020202020204" pitchFamily="34" charset="0"/>
              </a:rPr>
              <a:t>”</a:t>
            </a:r>
          </a:p>
          <a:p>
            <a:pPr marL="171450" indent="-171450">
              <a:lnSpc>
                <a:spcPct val="150000"/>
              </a:lnSpc>
              <a:buFont typeface="Arial" panose="020B0604020202020204" pitchFamily="34" charset="0"/>
              <a:buChar char="•"/>
            </a:pPr>
            <a:r>
              <a:rPr lang="pl-PL" sz="900">
                <a:latin typeface="Roboto" panose="02000000000000000000" pitchFamily="2" charset="0"/>
                <a:ea typeface="Roboto" panose="02000000000000000000" pitchFamily="2" charset="0"/>
                <a:cs typeface="Arial" panose="020B0604020202020204" pitchFamily="34" charset="0"/>
              </a:rPr>
              <a:t>LLC „</a:t>
            </a:r>
            <a:r>
              <a:rPr lang="pl-PL" sz="900" err="1">
                <a:latin typeface="Roboto" panose="02000000000000000000" pitchFamily="2" charset="0"/>
                <a:ea typeface="Roboto" panose="02000000000000000000" pitchFamily="2" charset="0"/>
                <a:cs typeface="Arial" panose="020B0604020202020204" pitchFamily="34" charset="0"/>
              </a:rPr>
              <a:t>Lenjelektromontazh</a:t>
            </a:r>
            <a:r>
              <a:rPr lang="pl-PL" sz="900">
                <a:latin typeface="Roboto" panose="02000000000000000000" pitchFamily="2" charset="0"/>
                <a:ea typeface="Roboto" panose="02000000000000000000" pitchFamily="2" charset="0"/>
                <a:cs typeface="Arial" panose="020B0604020202020204" pitchFamily="34" charset="0"/>
              </a:rPr>
              <a:t>”</a:t>
            </a:r>
          </a:p>
          <a:p>
            <a:pPr marL="171450" indent="-171450">
              <a:lnSpc>
                <a:spcPct val="150000"/>
              </a:lnSpc>
              <a:buFont typeface="Arial" panose="020B0604020202020204" pitchFamily="34" charset="0"/>
              <a:buChar char="•"/>
            </a:pPr>
            <a:endParaRPr lang="pl-PL" sz="800">
              <a:latin typeface="Roboto" panose="02000000000000000000" pitchFamily="2" charset="0"/>
              <a:ea typeface="Roboto" panose="02000000000000000000" pitchFamily="2" charset="0"/>
              <a:cs typeface="Arial" panose="020B0604020202020204" pitchFamily="34" charset="0"/>
            </a:endParaRPr>
          </a:p>
        </p:txBody>
      </p:sp>
      <p:sp>
        <p:nvSpPr>
          <p:cNvPr id="16" name="pole tekstowe 15">
            <a:extLst>
              <a:ext uri="{FF2B5EF4-FFF2-40B4-BE49-F238E27FC236}">
                <a16:creationId xmlns:a16="http://schemas.microsoft.com/office/drawing/2014/main" id="{69A1A96B-929B-4760-8901-6BCD152EEAA8}"/>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8" name="Grafika 17">
            <a:extLst>
              <a:ext uri="{FF2B5EF4-FFF2-40B4-BE49-F238E27FC236}">
                <a16:creationId xmlns:a16="http://schemas.microsoft.com/office/drawing/2014/main" id="{97134A2D-3499-4BF4-A907-9F9BAFC32FC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797" y="115048"/>
            <a:ext cx="1209675" cy="1219200"/>
          </a:xfrm>
          <a:prstGeom prst="rect">
            <a:avLst/>
          </a:prstGeom>
        </p:spPr>
      </p:pic>
      <p:pic>
        <p:nvPicPr>
          <p:cNvPr id="20" name="Obraz 19" descr="Obraz zawierający tekst, clipart&#10;&#10;Opis wygenerowany automatycznie">
            <a:extLst>
              <a:ext uri="{FF2B5EF4-FFF2-40B4-BE49-F238E27FC236}">
                <a16:creationId xmlns:a16="http://schemas.microsoft.com/office/drawing/2014/main" id="{FEA3F2B5-A056-4BA9-9F8F-9DE958BAA4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30853376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754490" y="181959"/>
            <a:ext cx="6096000"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SE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dirty="0" smtClean="0">
                <a:solidFill>
                  <a:schemeClr val="bg1"/>
                </a:solidFill>
                <a:latin typeface="Roboto" panose="02000000000000000000" pitchFamily="2" charset="0"/>
                <a:ea typeface="Roboto" panose="02000000000000000000" pitchFamily="2" charset="0"/>
              </a:rPr>
              <a:pPr/>
              <a:t>18</a:t>
            </a:fld>
            <a:endParaRPr lang="pl-PL">
              <a:solidFill>
                <a:schemeClr val="bg1"/>
              </a:solidFill>
              <a:latin typeface="Roboto" panose="02000000000000000000" pitchFamily="2" charset="0"/>
              <a:ea typeface="Roboto" panose="02000000000000000000" pitchFamily="2" charset="0"/>
            </a:endParaRPr>
          </a:p>
        </p:txBody>
      </p:sp>
      <p:sp>
        <p:nvSpPr>
          <p:cNvPr id="38" name="Prostokąt 37">
            <a:extLst>
              <a:ext uri="{FF2B5EF4-FFF2-40B4-BE49-F238E27FC236}">
                <a16:creationId xmlns:a16="http://schemas.microsoft.com/office/drawing/2014/main" id="{B160AFBD-FCB3-4CDF-894D-6CCEE0ABD5C0}"/>
              </a:ext>
            </a:extLst>
          </p:cNvPr>
          <p:cNvSpPr/>
          <p:nvPr/>
        </p:nvSpPr>
        <p:spPr>
          <a:xfrm>
            <a:off x="9403936"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BDF137CC-F667-4F41-96DF-1422271B8862}"/>
              </a:ext>
            </a:extLst>
          </p:cNvPr>
          <p:cNvSpPr txBox="1"/>
          <p:nvPr/>
        </p:nvSpPr>
        <p:spPr>
          <a:xfrm>
            <a:off x="4276280" y="1351576"/>
            <a:ext cx="3639439" cy="830997"/>
          </a:xfrm>
          <a:prstGeom prst="rect">
            <a:avLst/>
          </a:prstGeom>
          <a:noFill/>
        </p:spPr>
        <p:txBody>
          <a:bodyPr wrap="square" rtlCol="0">
            <a:spAutoFit/>
          </a:bodyPr>
          <a:lstStyle/>
          <a:p>
            <a:pPr algn="ctr"/>
            <a:r>
              <a:rPr lang="pl-PL" sz="2400" b="1" dirty="0">
                <a:solidFill>
                  <a:srgbClr val="023D5B"/>
                </a:solidFill>
                <a:latin typeface="Roboto" panose="02000000000000000000" pitchFamily="2" charset="0"/>
                <a:ea typeface="Roboto" panose="02000000000000000000" pitchFamily="2" charset="0"/>
                <a:cs typeface="Arial" panose="020B0604020202020204" pitchFamily="34" charset="0"/>
              </a:rPr>
              <a:t>SHAREHOLDERS </a:t>
            </a:r>
          </a:p>
          <a:p>
            <a:pPr algn="ctr"/>
            <a:r>
              <a:rPr lang="pl-PL" sz="2400" b="1" dirty="0">
                <a:solidFill>
                  <a:srgbClr val="023D5B"/>
                </a:solidFill>
                <a:latin typeface="Roboto" panose="02000000000000000000" pitchFamily="2" charset="0"/>
                <a:ea typeface="Roboto" panose="02000000000000000000" pitchFamily="2" charset="0"/>
                <a:cs typeface="Arial" panose="020B0604020202020204" pitchFamily="34" charset="0"/>
              </a:rPr>
              <a:t>MARCH 9, 2021 </a:t>
            </a:r>
          </a:p>
        </p:txBody>
      </p:sp>
      <p:graphicFrame>
        <p:nvGraphicFramePr>
          <p:cNvPr id="4" name="Tabela 3">
            <a:extLst>
              <a:ext uri="{FF2B5EF4-FFF2-40B4-BE49-F238E27FC236}">
                <a16:creationId xmlns:a16="http://schemas.microsoft.com/office/drawing/2014/main" id="{132704DA-4384-4B47-B9FF-5010994AF928}"/>
              </a:ext>
            </a:extLst>
          </p:cNvPr>
          <p:cNvGraphicFramePr>
            <a:graphicFrameLocks noGrp="1"/>
          </p:cNvGraphicFramePr>
          <p:nvPr>
            <p:extLst>
              <p:ext uri="{D42A27DB-BD31-4B8C-83A1-F6EECF244321}">
                <p14:modId xmlns:p14="http://schemas.microsoft.com/office/powerpoint/2010/main" val="3521955803"/>
              </p:ext>
            </p:extLst>
          </p:nvPr>
        </p:nvGraphicFramePr>
        <p:xfrm>
          <a:off x="1174907" y="2458536"/>
          <a:ext cx="9842186" cy="2671770"/>
        </p:xfrm>
        <a:graphic>
          <a:graphicData uri="http://schemas.openxmlformats.org/drawingml/2006/table">
            <a:tbl>
              <a:tblPr>
                <a:tableStyleId>{5C22544A-7EE6-4342-B048-85BDC9FD1C3A}</a:tableStyleId>
              </a:tblPr>
              <a:tblGrid>
                <a:gridCol w="3490006">
                  <a:extLst>
                    <a:ext uri="{9D8B030D-6E8A-4147-A177-3AD203B41FA5}">
                      <a16:colId xmlns:a16="http://schemas.microsoft.com/office/drawing/2014/main" val="896854945"/>
                    </a:ext>
                  </a:extLst>
                </a:gridCol>
                <a:gridCol w="2511327">
                  <a:extLst>
                    <a:ext uri="{9D8B030D-6E8A-4147-A177-3AD203B41FA5}">
                      <a16:colId xmlns:a16="http://schemas.microsoft.com/office/drawing/2014/main" val="1430624566"/>
                    </a:ext>
                  </a:extLst>
                </a:gridCol>
                <a:gridCol w="886351">
                  <a:extLst>
                    <a:ext uri="{9D8B030D-6E8A-4147-A177-3AD203B41FA5}">
                      <a16:colId xmlns:a16="http://schemas.microsoft.com/office/drawing/2014/main" val="1405880052"/>
                    </a:ext>
                  </a:extLst>
                </a:gridCol>
                <a:gridCol w="1883495">
                  <a:extLst>
                    <a:ext uri="{9D8B030D-6E8A-4147-A177-3AD203B41FA5}">
                      <a16:colId xmlns:a16="http://schemas.microsoft.com/office/drawing/2014/main" val="2075907919"/>
                    </a:ext>
                  </a:extLst>
                </a:gridCol>
                <a:gridCol w="1071007">
                  <a:extLst>
                    <a:ext uri="{9D8B030D-6E8A-4147-A177-3AD203B41FA5}">
                      <a16:colId xmlns:a16="http://schemas.microsoft.com/office/drawing/2014/main" val="2961332863"/>
                    </a:ext>
                  </a:extLst>
                </a:gridCol>
              </a:tblGrid>
              <a:tr h="534354">
                <a:tc>
                  <a:txBody>
                    <a:bodyPr/>
                    <a:lstStyle/>
                    <a:p>
                      <a:pPr algn="ctr" fontAlgn="b"/>
                      <a:r>
                        <a:rPr lang="pl-PL" sz="1200" b="1" u="none" strike="noStrike" dirty="0" err="1">
                          <a:solidFill>
                            <a:schemeClr val="bg1"/>
                          </a:solidFill>
                          <a:effectLst/>
                          <a:latin typeface="Roboto" panose="02000000000000000000" pitchFamily="2" charset="0"/>
                          <a:ea typeface="Roboto" panose="02000000000000000000" pitchFamily="2" charset="0"/>
                          <a:cs typeface="Arial" panose="020B0604020202020204" pitchFamily="34" charset="0"/>
                        </a:rPr>
                        <a:t>Shareholder</a:t>
                      </a:r>
                      <a:endParaRPr lang="pl-PL" sz="12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023D5B"/>
                    </a:solidFill>
                  </a:tcPr>
                </a:tc>
                <a:tc>
                  <a:txBody>
                    <a:bodyPr/>
                    <a:lstStyle/>
                    <a:p>
                      <a:pPr algn="ctr" fontAlgn="b"/>
                      <a:r>
                        <a:rPr lang="pl-PL" sz="1200" b="1" u="none" strike="noStrike" err="1">
                          <a:solidFill>
                            <a:schemeClr val="bg1"/>
                          </a:solidFill>
                          <a:effectLst/>
                          <a:latin typeface="Roboto" panose="02000000000000000000" pitchFamily="2" charset="0"/>
                          <a:ea typeface="Roboto" panose="02000000000000000000" pitchFamily="2" charset="0"/>
                          <a:cs typeface="Arial" panose="020B0604020202020204" pitchFamily="34" charset="0"/>
                        </a:rPr>
                        <a:t>Number</a:t>
                      </a:r>
                      <a:r>
                        <a:rPr lang="pl-PL" sz="1200" b="1" u="none" strike="noStrike">
                          <a:solidFill>
                            <a:schemeClr val="bg1"/>
                          </a:solidFill>
                          <a:effectLst/>
                          <a:latin typeface="Roboto" panose="02000000000000000000" pitchFamily="2" charset="0"/>
                          <a:ea typeface="Roboto" panose="02000000000000000000" pitchFamily="2" charset="0"/>
                          <a:cs typeface="Arial" panose="020B0604020202020204" pitchFamily="34" charset="0"/>
                        </a:rPr>
                        <a:t> of </a:t>
                      </a:r>
                      <a:r>
                        <a:rPr lang="pl-PL" sz="1200" b="1" u="none" strike="noStrike" err="1">
                          <a:solidFill>
                            <a:schemeClr val="bg1"/>
                          </a:solidFill>
                          <a:effectLst/>
                          <a:latin typeface="Roboto" panose="02000000000000000000" pitchFamily="2" charset="0"/>
                          <a:ea typeface="Roboto" panose="02000000000000000000" pitchFamily="2" charset="0"/>
                          <a:cs typeface="Arial" panose="020B0604020202020204" pitchFamily="34" charset="0"/>
                        </a:rPr>
                        <a:t>shares</a:t>
                      </a:r>
                      <a:endParaRPr lang="pl-PL" sz="1200" b="1" i="0" u="none" strike="noStrike">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023D5B"/>
                    </a:solidFill>
                  </a:tcPr>
                </a:tc>
                <a:tc>
                  <a:txBody>
                    <a:bodyPr/>
                    <a:lstStyle/>
                    <a:p>
                      <a:pPr algn="ctr" fontAlgn="b"/>
                      <a:r>
                        <a:rPr lang="pl-PL" sz="1200" b="1"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pl-PL" sz="1200" b="1" u="none" strike="noStrike" dirty="0" err="1">
                          <a:solidFill>
                            <a:schemeClr val="bg1"/>
                          </a:solidFill>
                          <a:effectLst/>
                          <a:latin typeface="Roboto" panose="02000000000000000000" pitchFamily="2" charset="0"/>
                          <a:ea typeface="Roboto" panose="02000000000000000000" pitchFamily="2" charset="0"/>
                          <a:cs typeface="Arial" panose="020B0604020202020204" pitchFamily="34" charset="0"/>
                        </a:rPr>
                        <a:t>share</a:t>
                      </a:r>
                      <a:endParaRPr lang="pl-PL" sz="12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023D5B"/>
                    </a:solidFill>
                  </a:tcPr>
                </a:tc>
                <a:tc>
                  <a:txBody>
                    <a:bodyPr/>
                    <a:lstStyle/>
                    <a:p>
                      <a:pPr algn="ctr" fontAlgn="b"/>
                      <a:r>
                        <a:rPr lang="pl-PL" sz="1200" b="1" u="none" strike="noStrike" dirty="0" err="1">
                          <a:solidFill>
                            <a:schemeClr val="bg1"/>
                          </a:solidFill>
                          <a:effectLst/>
                          <a:latin typeface="Roboto" panose="02000000000000000000" pitchFamily="2" charset="0"/>
                          <a:ea typeface="Roboto" panose="02000000000000000000" pitchFamily="2" charset="0"/>
                          <a:cs typeface="Arial" panose="020B0604020202020204" pitchFamily="34" charset="0"/>
                        </a:rPr>
                        <a:t>Number</a:t>
                      </a:r>
                      <a:r>
                        <a:rPr lang="pl-PL" sz="1200" b="1"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rPr>
                        <a:t> of </a:t>
                      </a:r>
                      <a:r>
                        <a:rPr lang="pl-PL" sz="1200" b="1" u="none" strike="noStrike" dirty="0" err="1">
                          <a:solidFill>
                            <a:schemeClr val="bg1"/>
                          </a:solidFill>
                          <a:effectLst/>
                          <a:latin typeface="Roboto" panose="02000000000000000000" pitchFamily="2" charset="0"/>
                          <a:ea typeface="Roboto" panose="02000000000000000000" pitchFamily="2" charset="0"/>
                          <a:cs typeface="Arial" panose="020B0604020202020204" pitchFamily="34" charset="0"/>
                        </a:rPr>
                        <a:t>votes</a:t>
                      </a:r>
                      <a:endParaRPr lang="pl-PL" sz="12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023D5B"/>
                    </a:solidFill>
                  </a:tcPr>
                </a:tc>
                <a:tc>
                  <a:txBody>
                    <a:bodyPr/>
                    <a:lstStyle/>
                    <a:p>
                      <a:pPr algn="ctr" fontAlgn="b"/>
                      <a:r>
                        <a:rPr lang="pl-PL" sz="1200" b="1"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pl-PL" sz="1200" b="1" u="none" strike="noStrike" dirty="0" err="1">
                          <a:solidFill>
                            <a:schemeClr val="bg1"/>
                          </a:solidFill>
                          <a:effectLst/>
                          <a:latin typeface="Roboto" panose="02000000000000000000" pitchFamily="2" charset="0"/>
                          <a:ea typeface="Roboto" panose="02000000000000000000" pitchFamily="2" charset="0"/>
                          <a:cs typeface="Arial" panose="020B0604020202020204" pitchFamily="34" charset="0"/>
                        </a:rPr>
                        <a:t>votes</a:t>
                      </a:r>
                      <a:endParaRPr lang="pl-PL" sz="12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023D5B"/>
                    </a:solidFill>
                  </a:tcPr>
                </a:tc>
                <a:extLst>
                  <a:ext uri="{0D108BD9-81ED-4DB2-BD59-A6C34878D82A}">
                    <a16:rowId xmlns:a16="http://schemas.microsoft.com/office/drawing/2014/main" val="2727005883"/>
                  </a:ext>
                </a:extLst>
              </a:tr>
              <a:tr h="534354">
                <a:tc>
                  <a:txBody>
                    <a:bodyPr/>
                    <a:lstStyle/>
                    <a:p>
                      <a:pPr algn="ctr" fontAlgn="b"/>
                      <a:r>
                        <a:rPr lang="pl-PL" sz="1100" u="none" strike="noStrike" err="1">
                          <a:effectLst/>
                          <a:latin typeface="Roboto" panose="02000000000000000000" pitchFamily="2" charset="0"/>
                          <a:ea typeface="Roboto" panose="02000000000000000000" pitchFamily="2" charset="0"/>
                          <a:cs typeface="Arial" panose="020B0604020202020204" pitchFamily="34" charset="0"/>
                        </a:rPr>
                        <a:t>Alexey</a:t>
                      </a:r>
                      <a:r>
                        <a:rPr lang="pl-PL" sz="1100" u="none" strike="noStrike">
                          <a:effectLst/>
                          <a:latin typeface="Roboto" panose="02000000000000000000" pitchFamily="2" charset="0"/>
                          <a:ea typeface="Roboto" panose="02000000000000000000" pitchFamily="2" charset="0"/>
                          <a:cs typeface="Arial" panose="020B0604020202020204" pitchFamily="34" charset="0"/>
                        </a:rPr>
                        <a:t> </a:t>
                      </a:r>
                      <a:r>
                        <a:rPr lang="pl-PL" sz="1100" u="none" strike="noStrike" err="1">
                          <a:effectLst/>
                          <a:latin typeface="Roboto" panose="02000000000000000000" pitchFamily="2" charset="0"/>
                          <a:ea typeface="Roboto" panose="02000000000000000000" pitchFamily="2" charset="0"/>
                          <a:cs typeface="Arial" panose="020B0604020202020204" pitchFamily="34" charset="0"/>
                        </a:rPr>
                        <a:t>Petrov</a:t>
                      </a:r>
                      <a:r>
                        <a:rPr lang="pl-PL" sz="1100" u="none" strike="noStrike">
                          <a:effectLst/>
                          <a:latin typeface="Roboto" panose="02000000000000000000" pitchFamily="2" charset="0"/>
                          <a:ea typeface="Roboto" panose="02000000000000000000" pitchFamily="2" charset="0"/>
                          <a:cs typeface="Arial" panose="020B0604020202020204" pitchFamily="34" charset="0"/>
                        </a:rPr>
                        <a:t>*</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dirty="0">
                          <a:effectLst/>
                          <a:latin typeface="Roboto" panose="02000000000000000000" pitchFamily="2" charset="0"/>
                          <a:ea typeface="Roboto" panose="02000000000000000000" pitchFamily="2" charset="0"/>
                          <a:cs typeface="Arial" panose="020B0604020202020204" pitchFamily="34" charset="0"/>
                        </a:rPr>
                        <a:t>106 950 820</a:t>
                      </a:r>
                      <a:endPar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45,20</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106 950 820</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45,20</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232241923"/>
                  </a:ext>
                </a:extLst>
              </a:tr>
              <a:tr h="534354">
                <a:tc>
                  <a:txBody>
                    <a:bodyPr/>
                    <a:lstStyle/>
                    <a:p>
                      <a:pPr algn="ctr" fontAlgn="b"/>
                      <a:r>
                        <a:rPr lang="pl-PL" sz="1100" u="none" strike="noStrike" dirty="0">
                          <a:effectLst/>
                          <a:latin typeface="Roboto" panose="02000000000000000000" pitchFamily="2" charset="0"/>
                          <a:ea typeface="Roboto" panose="02000000000000000000" pitchFamily="2" charset="0"/>
                          <a:cs typeface="Arial" panose="020B0604020202020204" pitchFamily="34" charset="0"/>
                        </a:rPr>
                        <a:t>Olga </a:t>
                      </a:r>
                      <a:r>
                        <a:rPr lang="pl-PL" sz="1100" u="none" strike="noStrike" dirty="0" err="1">
                          <a:effectLst/>
                          <a:latin typeface="Roboto" panose="02000000000000000000" pitchFamily="2" charset="0"/>
                          <a:ea typeface="Roboto" panose="02000000000000000000" pitchFamily="2" charset="0"/>
                          <a:cs typeface="Arial" panose="020B0604020202020204" pitchFamily="34" charset="0"/>
                        </a:rPr>
                        <a:t>Petrova</a:t>
                      </a:r>
                      <a:r>
                        <a:rPr lang="pl-PL" sz="1100" u="none" strike="noStrike" dirty="0">
                          <a:effectLst/>
                          <a:latin typeface="Roboto" panose="02000000000000000000" pitchFamily="2" charset="0"/>
                          <a:ea typeface="Roboto" panose="02000000000000000000" pitchFamily="2" charset="0"/>
                          <a:cs typeface="Arial" panose="020B0604020202020204" pitchFamily="34" charset="0"/>
                        </a:rPr>
                        <a:t>, </a:t>
                      </a:r>
                      <a:r>
                        <a:rPr lang="pl-PL" sz="1100" u="none" strike="noStrike" dirty="0" err="1">
                          <a:effectLst/>
                          <a:latin typeface="Roboto" panose="02000000000000000000" pitchFamily="2" charset="0"/>
                          <a:ea typeface="Roboto" panose="02000000000000000000" pitchFamily="2" charset="0"/>
                          <a:cs typeface="Arial" panose="020B0604020202020204" pitchFamily="34" charset="0"/>
                        </a:rPr>
                        <a:t>Sergey</a:t>
                      </a:r>
                      <a:r>
                        <a:rPr lang="pl-PL" sz="1100" u="none" strike="noStrike" dirty="0">
                          <a:effectLst/>
                          <a:latin typeface="Roboto" panose="02000000000000000000" pitchFamily="2" charset="0"/>
                          <a:ea typeface="Roboto" panose="02000000000000000000" pitchFamily="2" charset="0"/>
                          <a:cs typeface="Arial" panose="020B0604020202020204" pitchFamily="34" charset="0"/>
                        </a:rPr>
                        <a:t> </a:t>
                      </a:r>
                      <a:r>
                        <a:rPr lang="pl-PL" sz="1100" u="none" strike="noStrike" dirty="0" err="1">
                          <a:effectLst/>
                          <a:latin typeface="Roboto" panose="02000000000000000000" pitchFamily="2" charset="0"/>
                          <a:ea typeface="Roboto" panose="02000000000000000000" pitchFamily="2" charset="0"/>
                          <a:cs typeface="Arial" panose="020B0604020202020204" pitchFamily="34" charset="0"/>
                        </a:rPr>
                        <a:t>Petrov</a:t>
                      </a:r>
                      <a:r>
                        <a:rPr lang="pl-PL" sz="1100" u="none" strike="noStrike" dirty="0">
                          <a:effectLst/>
                          <a:latin typeface="Roboto" panose="02000000000000000000" pitchFamily="2" charset="0"/>
                          <a:ea typeface="Roboto" panose="02000000000000000000" pitchFamily="2" charset="0"/>
                          <a:cs typeface="Arial" panose="020B0604020202020204" pitchFamily="34" charset="0"/>
                        </a:rPr>
                        <a:t>*</a:t>
                      </a:r>
                      <a:endPar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F2F2F2"/>
                    </a:solidFill>
                  </a:tcPr>
                </a:tc>
                <a:tc>
                  <a:txBody>
                    <a:bodyPr/>
                    <a:lstStyle/>
                    <a:p>
                      <a:pPr algn="ctr" fontAlgn="b"/>
                      <a:r>
                        <a:rPr lang="pl-PL" sz="1100" u="none" strike="noStrike" dirty="0">
                          <a:effectLst/>
                          <a:latin typeface="Roboto" panose="02000000000000000000" pitchFamily="2" charset="0"/>
                          <a:ea typeface="Roboto" panose="02000000000000000000" pitchFamily="2" charset="0"/>
                          <a:cs typeface="Arial" panose="020B0604020202020204" pitchFamily="34" charset="0"/>
                        </a:rPr>
                        <a:t>46 852 324</a:t>
                      </a:r>
                      <a:endPar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F2F2F2"/>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19,80</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F2F2F2"/>
                    </a:solidFill>
                  </a:tcPr>
                </a:tc>
                <a:tc>
                  <a:txBody>
                    <a:bodyPr/>
                    <a:lstStyle/>
                    <a:p>
                      <a:pPr algn="ctr" fontAlgn="b"/>
                      <a:r>
                        <a:rPr lang="pl-PL" sz="1100" u="none" strike="noStrike" dirty="0">
                          <a:effectLst/>
                          <a:latin typeface="Roboto" panose="02000000000000000000" pitchFamily="2" charset="0"/>
                          <a:ea typeface="Roboto" panose="02000000000000000000" pitchFamily="2" charset="0"/>
                          <a:cs typeface="Arial" panose="020B0604020202020204" pitchFamily="34" charset="0"/>
                        </a:rPr>
                        <a:t>46 852 324</a:t>
                      </a:r>
                      <a:endPar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F2F2F2"/>
                    </a:solidFill>
                  </a:tcPr>
                </a:tc>
                <a:tc>
                  <a:txBody>
                    <a:bodyPr/>
                    <a:lstStyle/>
                    <a:p>
                      <a:pPr algn="ctr" fontAlgn="b"/>
                      <a:r>
                        <a:rPr lang="pl-PL" sz="1100" u="none" strike="noStrike" dirty="0">
                          <a:effectLst/>
                          <a:latin typeface="Roboto" panose="02000000000000000000" pitchFamily="2" charset="0"/>
                          <a:ea typeface="Roboto" panose="02000000000000000000" pitchFamily="2" charset="0"/>
                          <a:cs typeface="Arial" panose="020B0604020202020204" pitchFamily="34" charset="0"/>
                        </a:rPr>
                        <a:t>19,80</a:t>
                      </a:r>
                      <a:endPar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F2F2F2"/>
                    </a:solidFill>
                  </a:tcPr>
                </a:tc>
                <a:extLst>
                  <a:ext uri="{0D108BD9-81ED-4DB2-BD59-A6C34878D82A}">
                    <a16:rowId xmlns:a16="http://schemas.microsoft.com/office/drawing/2014/main" val="1390541166"/>
                  </a:ext>
                </a:extLst>
              </a:tr>
              <a:tr h="534354">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Iwona Długosz*</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43 831 548</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18,52</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43 831 548</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tc>
                  <a:txBody>
                    <a:bodyPr/>
                    <a:lstStyle/>
                    <a:p>
                      <a:pPr algn="ctr" fontAlgn="b"/>
                      <a:r>
                        <a:rPr lang="pl-PL" sz="1100" u="none" strike="noStrike">
                          <a:effectLst/>
                          <a:latin typeface="Roboto" panose="02000000000000000000" pitchFamily="2" charset="0"/>
                          <a:ea typeface="Roboto" panose="02000000000000000000" pitchFamily="2" charset="0"/>
                          <a:cs typeface="Arial" panose="020B0604020202020204" pitchFamily="34" charset="0"/>
                        </a:rPr>
                        <a:t>18,52</a:t>
                      </a:r>
                      <a:endParaRPr lang="pl-PL" sz="11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chemeClr val="bg1"/>
                    </a:solidFill>
                  </a:tcPr>
                </a:tc>
                <a:extLst>
                  <a:ext uri="{0D108BD9-81ED-4DB2-BD59-A6C34878D82A}">
                    <a16:rowId xmlns:a16="http://schemas.microsoft.com/office/drawing/2014/main" val="4170070612"/>
                  </a:ext>
                </a:extLst>
              </a:tr>
              <a:tr h="534354">
                <a:tc>
                  <a:txBody>
                    <a:bodyPr/>
                    <a:lstStyle/>
                    <a:p>
                      <a:pPr algn="ctr" fontAlgn="b"/>
                      <a:r>
                        <a:rPr lang="pl-PL" sz="1100" b="0" i="0" u="none" strike="noStrike" dirty="0" err="1">
                          <a:solidFill>
                            <a:srgbClr val="000000"/>
                          </a:solidFill>
                          <a:effectLst/>
                          <a:latin typeface="Roboto" panose="02000000000000000000" pitchFamily="2" charset="0"/>
                          <a:ea typeface="Roboto" panose="02000000000000000000" pitchFamily="2" charset="0"/>
                          <a:cs typeface="Arial" panose="020B0604020202020204" pitchFamily="34" charset="0"/>
                        </a:rPr>
                        <a:t>Others</a:t>
                      </a:r>
                      <a:endPar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6350" marR="6350" marT="6350" marB="0" anchor="ctr">
                    <a:solidFill>
                      <a:srgbClr val="F2F2F2"/>
                    </a:solidFill>
                  </a:tcPr>
                </a:tc>
                <a:tc>
                  <a:txBody>
                    <a:bodyPr/>
                    <a:lstStyle/>
                    <a:p>
                      <a:pPr algn="ctr" fontAlgn="b"/>
                      <a:r>
                        <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rPr>
                        <a:t>38 985 571</a:t>
                      </a:r>
                    </a:p>
                  </a:txBody>
                  <a:tcPr marL="6350" marR="6350" marT="6350" marB="0" anchor="ctr">
                    <a:solidFill>
                      <a:srgbClr val="F2F2F2"/>
                    </a:solidFill>
                  </a:tcPr>
                </a:tc>
                <a:tc>
                  <a:txBody>
                    <a:bodyPr/>
                    <a:lstStyle/>
                    <a:p>
                      <a:pPr algn="ctr" fontAlgn="b"/>
                      <a:r>
                        <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rPr>
                        <a:t>16,48</a:t>
                      </a:r>
                    </a:p>
                  </a:txBody>
                  <a:tcPr marL="6350" marR="6350" marT="6350" marB="0" anchor="ctr">
                    <a:solidFill>
                      <a:srgbClr val="F2F2F2"/>
                    </a:solidFill>
                  </a:tcPr>
                </a:tc>
                <a:tc>
                  <a:txBody>
                    <a:bodyPr/>
                    <a:lstStyle/>
                    <a:p>
                      <a:pPr algn="ctr" fontAlgn="b"/>
                      <a:r>
                        <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rPr>
                        <a:t>38 985 571</a:t>
                      </a:r>
                    </a:p>
                  </a:txBody>
                  <a:tcPr marL="6350" marR="6350" marT="6350" marB="0" anchor="ctr">
                    <a:solidFill>
                      <a:srgbClr val="F2F2F2"/>
                    </a:solidFill>
                  </a:tcPr>
                </a:tc>
                <a:tc>
                  <a:txBody>
                    <a:bodyPr/>
                    <a:lstStyle/>
                    <a:p>
                      <a:pPr algn="ctr" fontAlgn="b"/>
                      <a:r>
                        <a:rPr lang="pl-PL" sz="1100" b="0" i="0" u="none" strike="noStrike" dirty="0">
                          <a:solidFill>
                            <a:srgbClr val="000000"/>
                          </a:solidFill>
                          <a:effectLst/>
                          <a:latin typeface="Roboto" panose="02000000000000000000" pitchFamily="2" charset="0"/>
                          <a:ea typeface="Roboto" panose="02000000000000000000" pitchFamily="2" charset="0"/>
                          <a:cs typeface="Arial" panose="020B0604020202020204" pitchFamily="34" charset="0"/>
                        </a:rPr>
                        <a:t>16,48</a:t>
                      </a:r>
                    </a:p>
                  </a:txBody>
                  <a:tcPr marL="6350" marR="6350" marT="6350" marB="0" anchor="ctr">
                    <a:solidFill>
                      <a:srgbClr val="F2F2F2"/>
                    </a:solidFill>
                  </a:tcPr>
                </a:tc>
                <a:extLst>
                  <a:ext uri="{0D108BD9-81ED-4DB2-BD59-A6C34878D82A}">
                    <a16:rowId xmlns:a16="http://schemas.microsoft.com/office/drawing/2014/main" val="155280210"/>
                  </a:ext>
                </a:extLst>
              </a:tr>
            </a:tbl>
          </a:graphicData>
        </a:graphic>
      </p:graphicFrame>
      <p:sp>
        <p:nvSpPr>
          <p:cNvPr id="6" name="pole tekstowe 5">
            <a:extLst>
              <a:ext uri="{FF2B5EF4-FFF2-40B4-BE49-F238E27FC236}">
                <a16:creationId xmlns:a16="http://schemas.microsoft.com/office/drawing/2014/main" id="{C31E5408-DB33-41A5-9D95-05D4329EAD63}"/>
              </a:ext>
            </a:extLst>
          </p:cNvPr>
          <p:cNvSpPr txBox="1"/>
          <p:nvPr/>
        </p:nvSpPr>
        <p:spPr>
          <a:xfrm>
            <a:off x="1174907" y="5501183"/>
            <a:ext cx="1334020" cy="261610"/>
          </a:xfrm>
          <a:prstGeom prst="rect">
            <a:avLst/>
          </a:prstGeom>
          <a:noFill/>
        </p:spPr>
        <p:txBody>
          <a:bodyPr wrap="none" rtlCol="0">
            <a:spAutoFit/>
          </a:bodyPr>
          <a:lstStyle/>
          <a:p>
            <a:r>
              <a:rPr lang="pl-PL" sz="1100" dirty="0">
                <a:latin typeface="Roboto" panose="02000000000000000000" pitchFamily="2" charset="0"/>
                <a:ea typeface="Roboto" panose="02000000000000000000" pitchFamily="2" charset="0"/>
                <a:cs typeface="Arial" panose="020B0604020202020204" pitchFamily="34" charset="0"/>
              </a:rPr>
              <a:t>* with </a:t>
            </a:r>
            <a:r>
              <a:rPr lang="pl-PL" sz="1100" dirty="0" err="1">
                <a:latin typeface="Roboto" panose="02000000000000000000" pitchFamily="2" charset="0"/>
                <a:ea typeface="Roboto" panose="02000000000000000000" pitchFamily="2" charset="0"/>
                <a:cs typeface="Arial" panose="020B0604020202020204" pitchFamily="34" charset="0"/>
              </a:rPr>
              <a:t>subsidiaries</a:t>
            </a:r>
            <a:endParaRPr lang="pl-PL" sz="1100" dirty="0">
              <a:latin typeface="Roboto" panose="02000000000000000000" pitchFamily="2" charset="0"/>
              <a:ea typeface="Roboto" panose="02000000000000000000" pitchFamily="2" charset="0"/>
              <a:cs typeface="Arial" panose="020B0604020202020204" pitchFamily="34" charset="0"/>
            </a:endParaRPr>
          </a:p>
        </p:txBody>
      </p:sp>
      <p:sp>
        <p:nvSpPr>
          <p:cNvPr id="12" name="pole tekstowe 11">
            <a:extLst>
              <a:ext uri="{FF2B5EF4-FFF2-40B4-BE49-F238E27FC236}">
                <a16:creationId xmlns:a16="http://schemas.microsoft.com/office/drawing/2014/main" id="{CCDB5477-7F19-4DE6-A370-6627E50CDB69}"/>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3" name="Grafika 12">
            <a:extLst>
              <a:ext uri="{FF2B5EF4-FFF2-40B4-BE49-F238E27FC236}">
                <a16:creationId xmlns:a16="http://schemas.microsoft.com/office/drawing/2014/main" id="{682C73C7-C9A7-461B-9D0C-5A06C7E0C2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797" y="115048"/>
            <a:ext cx="1209675" cy="1219200"/>
          </a:xfrm>
          <a:prstGeom prst="rect">
            <a:avLst/>
          </a:prstGeom>
        </p:spPr>
      </p:pic>
      <p:pic>
        <p:nvPicPr>
          <p:cNvPr id="14" name="Obraz 13" descr="Obraz zawierający tekst, clipart&#10;&#10;Opis wygenerowany automatycznie">
            <a:extLst>
              <a:ext uri="{FF2B5EF4-FFF2-40B4-BE49-F238E27FC236}">
                <a16:creationId xmlns:a16="http://schemas.microsoft.com/office/drawing/2014/main" id="{EDFB4416-A6DC-4A88-93FD-08C36506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29105551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754490" y="181959"/>
            <a:ext cx="6096000" cy="467629"/>
          </a:xfrm>
          <a:prstGeom prst="rect">
            <a:avLst/>
          </a:prstGeom>
          <a:noFill/>
        </p:spPr>
        <p:txBody>
          <a:bodyPr wrap="square">
            <a:spAutoFit/>
          </a:bodyPr>
          <a:lstStyle/>
          <a:p>
            <a:pPr algn="just">
              <a:lnSpc>
                <a:spcPct val="107000"/>
              </a:lnSpc>
              <a:spcAft>
                <a:spcPts val="600"/>
              </a:spcAft>
            </a:pPr>
            <a:r>
              <a:rPr lang="en-US" sz="2400" b="1" dirty="0">
                <a:effectLst/>
                <a:latin typeface="Roboto" panose="02000000000000000000" pitchFamily="2" charset="0"/>
                <a:ea typeface="Roboto" panose="02000000000000000000" pitchFamily="2" charset="0"/>
                <a:cs typeface="Times New Roman" panose="02020603050405020304" pitchFamily="18" charset="0"/>
              </a:rPr>
              <a:t>RESBUD SE</a:t>
            </a:r>
            <a:endParaRPr lang="pl-PL" sz="2400"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dirty="0" smtClean="0">
                <a:solidFill>
                  <a:schemeClr val="bg1"/>
                </a:solidFill>
                <a:latin typeface="Roboto" panose="02000000000000000000" pitchFamily="2" charset="0"/>
                <a:ea typeface="Roboto" panose="02000000000000000000" pitchFamily="2" charset="0"/>
              </a:rPr>
              <a:pPr/>
              <a:t>19</a:t>
            </a:fld>
            <a:endParaRPr lang="pl-PL">
              <a:solidFill>
                <a:schemeClr val="bg1"/>
              </a:solidFill>
              <a:latin typeface="Roboto" panose="02000000000000000000" pitchFamily="2" charset="0"/>
              <a:ea typeface="Roboto" panose="02000000000000000000" pitchFamily="2" charset="0"/>
            </a:endParaRPr>
          </a:p>
        </p:txBody>
      </p:sp>
      <p:sp>
        <p:nvSpPr>
          <p:cNvPr id="13" name="pole tekstowe 12">
            <a:extLst>
              <a:ext uri="{FF2B5EF4-FFF2-40B4-BE49-F238E27FC236}">
                <a16:creationId xmlns:a16="http://schemas.microsoft.com/office/drawing/2014/main" id="{CBDDD08B-322A-4541-8831-D059C4AD1AD4}"/>
              </a:ext>
            </a:extLst>
          </p:cNvPr>
          <p:cNvSpPr txBox="1"/>
          <p:nvPr/>
        </p:nvSpPr>
        <p:spPr>
          <a:xfrm>
            <a:off x="814753" y="5535961"/>
            <a:ext cx="10710531" cy="441468"/>
          </a:xfrm>
          <a:prstGeom prst="rect">
            <a:avLst/>
          </a:prstGeom>
          <a:noFill/>
        </p:spPr>
        <p:txBody>
          <a:bodyPr wrap="square">
            <a:spAutoFit/>
          </a:bodyPr>
          <a:lstStyle/>
          <a:p>
            <a:pPr algn="just">
              <a:lnSpc>
                <a:spcPct val="107000"/>
              </a:lnSpc>
              <a:spcAft>
                <a:spcPts val="600"/>
              </a:spcAft>
            </a:pPr>
            <a:r>
              <a:rPr lang="pl-PL" sz="1100" err="1">
                <a:latin typeface="Roboto" panose="02000000000000000000" pitchFamily="2" charset="0"/>
                <a:ea typeface="Roboto" panose="02000000000000000000" pitchFamily="2" charset="0"/>
                <a:cs typeface="Times New Roman" panose="02020603050405020304" pitchFamily="18" charset="0"/>
              </a:rPr>
              <a:t>Since</a:t>
            </a:r>
            <a:r>
              <a:rPr lang="pl-PL" sz="1100">
                <a:latin typeface="Roboto" panose="02000000000000000000" pitchFamily="2" charset="0"/>
                <a:ea typeface="Roboto" panose="02000000000000000000" pitchFamily="2" charset="0"/>
                <a:cs typeface="Times New Roman" panose="02020603050405020304" pitchFamily="18" charset="0"/>
              </a:rPr>
              <a:t> </a:t>
            </a:r>
            <a:r>
              <a:rPr lang="pl-PL" sz="1100" err="1">
                <a:latin typeface="Roboto" panose="02000000000000000000" pitchFamily="2" charset="0"/>
                <a:ea typeface="Roboto" panose="02000000000000000000" pitchFamily="2" charset="0"/>
                <a:cs typeface="Times New Roman" panose="02020603050405020304" pitchFamily="18" charset="0"/>
              </a:rPr>
              <a:t>February</a:t>
            </a:r>
            <a:r>
              <a:rPr lang="pl-PL" sz="1100">
                <a:latin typeface="Roboto" panose="02000000000000000000" pitchFamily="2" charset="0"/>
                <a:ea typeface="Roboto" panose="02000000000000000000" pitchFamily="2" charset="0"/>
                <a:cs typeface="Times New Roman" panose="02020603050405020304" pitchFamily="18" charset="0"/>
              </a:rPr>
              <a:t> 4, 2021 t</a:t>
            </a:r>
            <a:r>
              <a:rPr lang="en-US" sz="1100">
                <a:effectLst/>
                <a:latin typeface="Roboto" panose="02000000000000000000" pitchFamily="2" charset="0"/>
                <a:ea typeface="Roboto" panose="02000000000000000000" pitchFamily="2" charset="0"/>
                <a:cs typeface="Times New Roman" panose="02020603050405020304" pitchFamily="18" charset="0"/>
              </a:rPr>
              <a:t>he </a:t>
            </a:r>
            <a:r>
              <a:rPr lang="pl-PL" sz="1100">
                <a:latin typeface="Roboto" panose="02000000000000000000" pitchFamily="2" charset="0"/>
                <a:ea typeface="Roboto" panose="02000000000000000000" pitchFamily="2" charset="0"/>
                <a:cs typeface="Times New Roman" panose="02020603050405020304" pitchFamily="18" charset="0"/>
              </a:rPr>
              <a:t>c</a:t>
            </a:r>
            <a:r>
              <a:rPr lang="en-US" sz="1100" err="1">
                <a:effectLst/>
                <a:latin typeface="Roboto" panose="02000000000000000000" pitchFamily="2" charset="0"/>
                <a:ea typeface="Roboto" panose="02000000000000000000" pitchFamily="2" charset="0"/>
                <a:cs typeface="Times New Roman" panose="02020603050405020304" pitchFamily="18" charset="0"/>
              </a:rPr>
              <a:t>ompany</a:t>
            </a:r>
            <a:r>
              <a:rPr lang="en-US" sz="1100">
                <a:effectLst/>
                <a:latin typeface="Roboto" panose="02000000000000000000" pitchFamily="2" charset="0"/>
                <a:ea typeface="Roboto" panose="02000000000000000000" pitchFamily="2" charset="0"/>
                <a:cs typeface="Times New Roman" panose="02020603050405020304" pitchFamily="18" charset="0"/>
              </a:rPr>
              <a:t> owns 100% shares in </a:t>
            </a:r>
            <a:r>
              <a:rPr lang="en-US" sz="1100" err="1">
                <a:effectLst/>
                <a:latin typeface="Roboto" panose="02000000000000000000" pitchFamily="2" charset="0"/>
                <a:ea typeface="Roboto" panose="02000000000000000000" pitchFamily="2" charset="0"/>
                <a:cs typeface="Times New Roman" panose="02020603050405020304" pitchFamily="18" charset="0"/>
              </a:rPr>
              <a:t>Uniwersim</a:t>
            </a:r>
            <a:r>
              <a:rPr lang="en-US" sz="1100">
                <a:effectLst/>
                <a:latin typeface="Roboto" panose="02000000000000000000" pitchFamily="2" charset="0"/>
                <a:ea typeface="Roboto" panose="02000000000000000000" pitchFamily="2" charset="0"/>
                <a:cs typeface="Times New Roman" panose="02020603050405020304" pitchFamily="18" charset="0"/>
              </a:rPr>
              <a:t> sp. z o.o., 100% shares in </a:t>
            </a:r>
            <a:r>
              <a:rPr lang="en-US" sz="1100" err="1">
                <a:effectLst/>
                <a:latin typeface="Roboto" panose="02000000000000000000" pitchFamily="2" charset="0"/>
                <a:ea typeface="Roboto" panose="02000000000000000000" pitchFamily="2" charset="0"/>
                <a:cs typeface="Times New Roman" panose="02020603050405020304" pitchFamily="18" charset="0"/>
              </a:rPr>
              <a:t>Conpol</a:t>
            </a:r>
            <a:r>
              <a:rPr lang="en-US" sz="1100">
                <a:effectLst/>
                <a:latin typeface="Roboto" panose="02000000000000000000" pitchFamily="2" charset="0"/>
                <a:ea typeface="Roboto" panose="02000000000000000000" pitchFamily="2" charset="0"/>
                <a:cs typeface="Times New Roman" panose="02020603050405020304" pitchFamily="18" charset="0"/>
              </a:rPr>
              <a:t> sp. z o.o. and 100% shares in </a:t>
            </a:r>
            <a:r>
              <a:rPr lang="en-US" sz="1100"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100">
                <a:effectLst/>
                <a:latin typeface="Roboto" panose="02000000000000000000" pitchFamily="2" charset="0"/>
                <a:ea typeface="Roboto" panose="02000000000000000000" pitchFamily="2" charset="0"/>
                <a:cs typeface="Times New Roman" panose="02020603050405020304" pitchFamily="18" charset="0"/>
              </a:rPr>
              <a:t> OOO (87.8% directly and 12.2% indirectly). As a result, RESBUD SE is obliged to prepare consolidated financial statements with the above-mentioned companies, starting from 2021.</a:t>
            </a:r>
            <a:endParaRPr lang="pl-PL" sz="11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3" name="pole tekstowe 32">
            <a:extLst>
              <a:ext uri="{FF2B5EF4-FFF2-40B4-BE49-F238E27FC236}">
                <a16:creationId xmlns:a16="http://schemas.microsoft.com/office/drawing/2014/main" id="{6613803F-790B-4F16-BCC1-2F11F3A2B17C}"/>
              </a:ext>
            </a:extLst>
          </p:cNvPr>
          <p:cNvSpPr txBox="1"/>
          <p:nvPr/>
        </p:nvSpPr>
        <p:spPr>
          <a:xfrm>
            <a:off x="252412" y="6494732"/>
            <a:ext cx="8607424" cy="233077"/>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endParaRPr lang="pl-PL"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38" name="Prostokąt 37">
            <a:extLst>
              <a:ext uri="{FF2B5EF4-FFF2-40B4-BE49-F238E27FC236}">
                <a16:creationId xmlns:a16="http://schemas.microsoft.com/office/drawing/2014/main" id="{B160AFBD-FCB3-4CDF-894D-6CCEE0ABD5C0}"/>
              </a:ext>
            </a:extLst>
          </p:cNvPr>
          <p:cNvSpPr/>
          <p:nvPr/>
        </p:nvSpPr>
        <p:spPr>
          <a:xfrm>
            <a:off x="9403936"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D3BEDA46-6326-4AC8-B48C-9087873D89DB}"/>
              </a:ext>
            </a:extLst>
          </p:cNvPr>
          <p:cNvSpPr txBox="1"/>
          <p:nvPr/>
        </p:nvSpPr>
        <p:spPr>
          <a:xfrm>
            <a:off x="666717" y="1240206"/>
            <a:ext cx="10858567" cy="461665"/>
          </a:xfrm>
          <a:prstGeom prst="rect">
            <a:avLst/>
          </a:prstGeom>
          <a:noFill/>
        </p:spPr>
        <p:txBody>
          <a:bodyPr wrap="square" rtlCol="0">
            <a:spAutoFit/>
          </a:bodyPr>
          <a:lstStyle/>
          <a:p>
            <a:pPr algn="ctr"/>
            <a:r>
              <a:rPr lang="pl-PL" sz="2400" b="1" dirty="0">
                <a:solidFill>
                  <a:srgbClr val="023D5B"/>
                </a:solidFill>
                <a:latin typeface="Roboto" panose="02000000000000000000" pitchFamily="2" charset="0"/>
                <a:ea typeface="Roboto" panose="02000000000000000000" pitchFamily="2" charset="0"/>
                <a:cs typeface="Arial" panose="020B0604020202020204" pitchFamily="34" charset="0"/>
              </a:rPr>
              <a:t>FINANCIAL DATA </a:t>
            </a:r>
          </a:p>
        </p:txBody>
      </p:sp>
      <p:graphicFrame>
        <p:nvGraphicFramePr>
          <p:cNvPr id="6" name="Tabela 5">
            <a:extLst>
              <a:ext uri="{FF2B5EF4-FFF2-40B4-BE49-F238E27FC236}">
                <a16:creationId xmlns:a16="http://schemas.microsoft.com/office/drawing/2014/main" id="{275C1888-A7AD-4641-A1BF-E1F67C8C7CF7}"/>
              </a:ext>
            </a:extLst>
          </p:cNvPr>
          <p:cNvGraphicFramePr>
            <a:graphicFrameLocks noGrp="1"/>
          </p:cNvGraphicFramePr>
          <p:nvPr>
            <p:extLst>
              <p:ext uri="{D42A27DB-BD31-4B8C-83A1-F6EECF244321}">
                <p14:modId xmlns:p14="http://schemas.microsoft.com/office/powerpoint/2010/main" val="1104708341"/>
              </p:ext>
            </p:extLst>
          </p:nvPr>
        </p:nvGraphicFramePr>
        <p:xfrm>
          <a:off x="1262714" y="1886074"/>
          <a:ext cx="9666572" cy="1264040"/>
        </p:xfrm>
        <a:graphic>
          <a:graphicData uri="http://schemas.openxmlformats.org/drawingml/2006/table">
            <a:tbl>
              <a:tblPr>
                <a:tableStyleId>{5C22544A-7EE6-4342-B048-85BDC9FD1C3A}</a:tableStyleId>
              </a:tblPr>
              <a:tblGrid>
                <a:gridCol w="2416643">
                  <a:extLst>
                    <a:ext uri="{9D8B030D-6E8A-4147-A177-3AD203B41FA5}">
                      <a16:colId xmlns:a16="http://schemas.microsoft.com/office/drawing/2014/main" val="1141370667"/>
                    </a:ext>
                  </a:extLst>
                </a:gridCol>
                <a:gridCol w="2416643">
                  <a:extLst>
                    <a:ext uri="{9D8B030D-6E8A-4147-A177-3AD203B41FA5}">
                      <a16:colId xmlns:a16="http://schemas.microsoft.com/office/drawing/2014/main" val="1518422085"/>
                    </a:ext>
                  </a:extLst>
                </a:gridCol>
                <a:gridCol w="2416643">
                  <a:extLst>
                    <a:ext uri="{9D8B030D-6E8A-4147-A177-3AD203B41FA5}">
                      <a16:colId xmlns:a16="http://schemas.microsoft.com/office/drawing/2014/main" val="4221443032"/>
                    </a:ext>
                  </a:extLst>
                </a:gridCol>
                <a:gridCol w="2416643">
                  <a:extLst>
                    <a:ext uri="{9D8B030D-6E8A-4147-A177-3AD203B41FA5}">
                      <a16:colId xmlns:a16="http://schemas.microsoft.com/office/drawing/2014/main" val="2402607015"/>
                    </a:ext>
                  </a:extLst>
                </a:gridCol>
              </a:tblGrid>
              <a:tr h="448266">
                <a:tc gridSpan="4">
                  <a:txBody>
                    <a:bodyPr/>
                    <a:lstStyle/>
                    <a:p>
                      <a:pPr algn="ctr" rtl="0" fontAlgn="ctr"/>
                      <a:r>
                        <a:rPr lang="pl-PL" sz="1800" b="1" u="none" strike="noStrike" dirty="0">
                          <a:solidFill>
                            <a:schemeClr val="bg1"/>
                          </a:solidFill>
                          <a:effectLst/>
                          <a:latin typeface="Roboto" panose="02000000000000000000" pitchFamily="2" charset="0"/>
                          <a:ea typeface="Roboto" panose="02000000000000000000" pitchFamily="2" charset="0"/>
                          <a:cs typeface="Arial"/>
                        </a:rPr>
                        <a:t>2020 </a:t>
                      </a:r>
                      <a:r>
                        <a:rPr lang="pl-PL" sz="1800" b="1" u="none" strike="noStrike" dirty="0" err="1">
                          <a:solidFill>
                            <a:schemeClr val="bg1"/>
                          </a:solidFill>
                          <a:effectLst/>
                          <a:latin typeface="Roboto" panose="02000000000000000000" pitchFamily="2" charset="0"/>
                          <a:ea typeface="Roboto" panose="02000000000000000000" pitchFamily="2" charset="0"/>
                          <a:cs typeface="Arial"/>
                        </a:rPr>
                        <a:t>year</a:t>
                      </a:r>
                      <a:endParaRPr lang="pl-PL" sz="1800" b="1" i="0" u="none" strike="noStrike" dirty="0">
                        <a:solidFill>
                          <a:schemeClr val="bg1"/>
                        </a:solidFill>
                        <a:effectLst/>
                        <a:latin typeface="Roboto" panose="02000000000000000000" pitchFamily="2" charset="0"/>
                        <a:ea typeface="Roboto" panose="02000000000000000000" pitchFamily="2" charset="0"/>
                        <a:cs typeface="Arial"/>
                      </a:endParaRPr>
                    </a:p>
                  </a:txBody>
                  <a:tcPr marL="9028" marR="9028" marT="9028" marB="0" anchor="ctr">
                    <a:solidFill>
                      <a:srgbClr val="023D5B"/>
                    </a:solidFill>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55169429"/>
                  </a:ext>
                </a:extLst>
              </a:tr>
              <a:tr h="445453">
                <a:tc>
                  <a:txBody>
                    <a:bodyPr/>
                    <a:lstStyle/>
                    <a:p>
                      <a:pPr algn="ctr" rtl="0" fontAlgn="ctr"/>
                      <a:r>
                        <a:rPr lang="pl-PL" sz="1400" b="1" u="none" strike="noStrike">
                          <a:solidFill>
                            <a:schemeClr val="bg1"/>
                          </a:solidFill>
                          <a:effectLst/>
                          <a:latin typeface="Roboto" panose="02000000000000000000" pitchFamily="2" charset="0"/>
                          <a:ea typeface="Roboto" panose="02000000000000000000" pitchFamily="2" charset="0"/>
                          <a:cs typeface="Arial" panose="020B0604020202020204" pitchFamily="34" charset="0"/>
                        </a:rPr>
                        <a:t> Company</a:t>
                      </a:r>
                      <a:endParaRPr lang="pl-PL" sz="1400" b="1" i="0" u="none" strike="noStrike">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9028" marR="9028" marT="9028" marB="0" anchor="ctr">
                    <a:solidFill>
                      <a:srgbClr val="36394A"/>
                    </a:solidFill>
                  </a:tcPr>
                </a:tc>
                <a:tc>
                  <a:txBody>
                    <a:bodyPr/>
                    <a:lstStyle/>
                    <a:p>
                      <a:pPr algn="ctr" rtl="0" fontAlgn="ctr"/>
                      <a:r>
                        <a:rPr lang="pl-PL" sz="1400" b="1" u="none" strike="noStrike" err="1">
                          <a:solidFill>
                            <a:schemeClr val="bg1"/>
                          </a:solidFill>
                          <a:effectLst/>
                          <a:latin typeface="Roboto" panose="02000000000000000000" pitchFamily="2" charset="0"/>
                          <a:ea typeface="Roboto" panose="02000000000000000000" pitchFamily="2" charset="0"/>
                          <a:cs typeface="Arial"/>
                        </a:rPr>
                        <a:t>Income</a:t>
                      </a:r>
                      <a:r>
                        <a:rPr lang="pl-PL" sz="1400" b="1" u="none" strike="noStrike">
                          <a:solidFill>
                            <a:schemeClr val="bg1"/>
                          </a:solidFill>
                          <a:effectLst/>
                          <a:latin typeface="Roboto" panose="02000000000000000000" pitchFamily="2" charset="0"/>
                          <a:ea typeface="Roboto" panose="02000000000000000000" pitchFamily="2" charset="0"/>
                          <a:cs typeface="Arial"/>
                        </a:rPr>
                        <a:t> </a:t>
                      </a:r>
                      <a:endParaRPr lang="pl-PL" sz="1400" b="1" i="0" u="none" strike="noStrike">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9028" marR="9028" marT="9028" marB="0" anchor="ctr">
                    <a:solidFill>
                      <a:srgbClr val="36394A"/>
                    </a:solidFill>
                  </a:tcPr>
                </a:tc>
                <a:tc>
                  <a:txBody>
                    <a:bodyPr/>
                    <a:lstStyle/>
                    <a:p>
                      <a:pPr algn="ctr" rtl="0" fontAlgn="ctr"/>
                      <a:r>
                        <a:rPr lang="pl-PL" sz="14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rPr>
                        <a:t>Net profit</a:t>
                      </a:r>
                    </a:p>
                  </a:txBody>
                  <a:tcPr marL="9028" marR="9028" marT="9028" marB="0" anchor="ctr">
                    <a:solidFill>
                      <a:srgbClr val="36394A"/>
                    </a:solidFill>
                  </a:tcPr>
                </a:tc>
                <a:tc>
                  <a:txBody>
                    <a:bodyPr/>
                    <a:lstStyle/>
                    <a:p>
                      <a:pPr algn="ctr" rtl="0" fontAlgn="ctr"/>
                      <a:r>
                        <a:rPr lang="pl-PL" sz="1400" b="1" u="none" strike="noStrike" dirty="0">
                          <a:solidFill>
                            <a:schemeClr val="bg1"/>
                          </a:solidFill>
                          <a:effectLst/>
                          <a:latin typeface="Roboto" panose="02000000000000000000" pitchFamily="2" charset="0"/>
                          <a:ea typeface="Roboto" panose="02000000000000000000" pitchFamily="2" charset="0"/>
                          <a:cs typeface="Arial"/>
                        </a:rPr>
                        <a:t>Capital</a:t>
                      </a:r>
                      <a:endParaRPr lang="pl-PL" sz="1400" b="1" i="0" u="none" strike="noStrike" dirty="0">
                        <a:solidFill>
                          <a:schemeClr val="bg1"/>
                        </a:solidFill>
                        <a:effectLst/>
                        <a:latin typeface="Roboto" panose="02000000000000000000" pitchFamily="2" charset="0"/>
                        <a:ea typeface="Roboto" panose="02000000000000000000" pitchFamily="2" charset="0"/>
                        <a:cs typeface="Arial"/>
                      </a:endParaRPr>
                    </a:p>
                  </a:txBody>
                  <a:tcPr marL="9028" marR="9028" marT="9028" marB="0" anchor="ctr">
                    <a:solidFill>
                      <a:srgbClr val="36394A"/>
                    </a:solidFill>
                  </a:tcPr>
                </a:tc>
                <a:extLst>
                  <a:ext uri="{0D108BD9-81ED-4DB2-BD59-A6C34878D82A}">
                    <a16:rowId xmlns:a16="http://schemas.microsoft.com/office/drawing/2014/main" val="2644613330"/>
                  </a:ext>
                </a:extLst>
              </a:tr>
              <a:tr h="370321">
                <a:tc>
                  <a:txBody>
                    <a:bodyPr/>
                    <a:lstStyle/>
                    <a:p>
                      <a:pPr algn="ctr" rtl="0" fontAlgn="ctr"/>
                      <a:r>
                        <a:rPr lang="pl-PL" sz="1200" b="0" u="none" strike="noStrike">
                          <a:effectLst/>
                          <a:latin typeface="Roboto" panose="02000000000000000000" pitchFamily="2" charset="0"/>
                          <a:ea typeface="Roboto" panose="02000000000000000000" pitchFamily="2" charset="0"/>
                          <a:cs typeface="Arial" panose="020B0604020202020204" pitchFamily="34" charset="0"/>
                        </a:rPr>
                        <a:t>RESBUD SE</a:t>
                      </a:r>
                      <a:endParaRPr lang="pl-PL" sz="1200" b="0" i="0" u="none" strike="noStrike">
                        <a:solidFill>
                          <a:srgbClr val="000000"/>
                        </a:solidFill>
                        <a:effectLst/>
                        <a:latin typeface="Roboto" panose="02000000000000000000" pitchFamily="2" charset="0"/>
                        <a:ea typeface="Roboto" panose="02000000000000000000" pitchFamily="2" charset="0"/>
                        <a:cs typeface="Arial" panose="020B0604020202020204" pitchFamily="34" charset="0"/>
                      </a:endParaRPr>
                    </a:p>
                  </a:txBody>
                  <a:tcPr marL="9028" marR="9028" marT="9028" marB="0" anchor="ctr">
                    <a:solidFill>
                      <a:schemeClr val="bg1">
                        <a:lumMod val="95000"/>
                      </a:schemeClr>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0</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lumMod val="95000"/>
                      </a:schemeClr>
                    </a:solidFill>
                  </a:tcPr>
                </a:tc>
                <a:tc>
                  <a:txBody>
                    <a:bodyPr/>
                    <a:lstStyle/>
                    <a:p>
                      <a:pPr algn="ctr" rtl="0" fontAlgn="ctr"/>
                      <a:r>
                        <a:rPr lang="pl-PL" sz="1200" b="0" i="0" u="none" strike="noStrike">
                          <a:solidFill>
                            <a:schemeClr val="tx1"/>
                          </a:solidFill>
                          <a:effectLst/>
                          <a:latin typeface="Roboto" panose="02000000000000000000" pitchFamily="2" charset="0"/>
                          <a:ea typeface="Roboto" panose="02000000000000000000" pitchFamily="2" charset="0"/>
                          <a:cs typeface="Arial"/>
                        </a:rPr>
                        <a:t>- 347 000 EUR</a:t>
                      </a:r>
                    </a:p>
                  </a:txBody>
                  <a:tcPr marL="9028" marR="9028" marT="9028" marB="0" anchor="ctr">
                    <a:solidFill>
                      <a:schemeClr val="bg1">
                        <a:lumMod val="95000"/>
                      </a:schemeClr>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1 977 000 EUR</a:t>
                      </a:r>
                    </a:p>
                  </a:txBody>
                  <a:tcPr marL="9028" marR="9028" marT="9028" marB="0" anchor="ctr">
                    <a:solidFill>
                      <a:schemeClr val="bg1">
                        <a:lumMod val="95000"/>
                      </a:schemeClr>
                    </a:solidFill>
                  </a:tcPr>
                </a:tc>
                <a:extLst>
                  <a:ext uri="{0D108BD9-81ED-4DB2-BD59-A6C34878D82A}">
                    <a16:rowId xmlns:a16="http://schemas.microsoft.com/office/drawing/2014/main" val="2526056188"/>
                  </a:ext>
                </a:extLst>
              </a:tr>
            </a:tbl>
          </a:graphicData>
        </a:graphic>
      </p:graphicFrame>
      <p:graphicFrame>
        <p:nvGraphicFramePr>
          <p:cNvPr id="12" name="Tabela 11">
            <a:extLst>
              <a:ext uri="{FF2B5EF4-FFF2-40B4-BE49-F238E27FC236}">
                <a16:creationId xmlns:a16="http://schemas.microsoft.com/office/drawing/2014/main" id="{52A6872D-A909-4BFD-9F7B-2D1A101A2B9F}"/>
              </a:ext>
            </a:extLst>
          </p:cNvPr>
          <p:cNvGraphicFramePr>
            <a:graphicFrameLocks noGrp="1"/>
          </p:cNvGraphicFramePr>
          <p:nvPr>
            <p:extLst>
              <p:ext uri="{D42A27DB-BD31-4B8C-83A1-F6EECF244321}">
                <p14:modId xmlns:p14="http://schemas.microsoft.com/office/powerpoint/2010/main" val="2313581421"/>
              </p:ext>
            </p:extLst>
          </p:nvPr>
        </p:nvGraphicFramePr>
        <p:xfrm>
          <a:off x="1262714" y="3422732"/>
          <a:ext cx="9666572" cy="1777064"/>
        </p:xfrm>
        <a:graphic>
          <a:graphicData uri="http://schemas.openxmlformats.org/drawingml/2006/table">
            <a:tbl>
              <a:tblPr>
                <a:tableStyleId>{5C22544A-7EE6-4342-B048-85BDC9FD1C3A}</a:tableStyleId>
              </a:tblPr>
              <a:tblGrid>
                <a:gridCol w="2416643">
                  <a:extLst>
                    <a:ext uri="{9D8B030D-6E8A-4147-A177-3AD203B41FA5}">
                      <a16:colId xmlns:a16="http://schemas.microsoft.com/office/drawing/2014/main" val="1141370667"/>
                    </a:ext>
                  </a:extLst>
                </a:gridCol>
                <a:gridCol w="2416643">
                  <a:extLst>
                    <a:ext uri="{9D8B030D-6E8A-4147-A177-3AD203B41FA5}">
                      <a16:colId xmlns:a16="http://schemas.microsoft.com/office/drawing/2014/main" val="1518422085"/>
                    </a:ext>
                  </a:extLst>
                </a:gridCol>
                <a:gridCol w="2416643">
                  <a:extLst>
                    <a:ext uri="{9D8B030D-6E8A-4147-A177-3AD203B41FA5}">
                      <a16:colId xmlns:a16="http://schemas.microsoft.com/office/drawing/2014/main" val="4221443032"/>
                    </a:ext>
                  </a:extLst>
                </a:gridCol>
                <a:gridCol w="2416643">
                  <a:extLst>
                    <a:ext uri="{9D8B030D-6E8A-4147-A177-3AD203B41FA5}">
                      <a16:colId xmlns:a16="http://schemas.microsoft.com/office/drawing/2014/main" val="2402607015"/>
                    </a:ext>
                  </a:extLst>
                </a:gridCol>
              </a:tblGrid>
              <a:tr h="398382">
                <a:tc gridSpan="4">
                  <a:txBody>
                    <a:bodyPr/>
                    <a:lstStyle/>
                    <a:p>
                      <a:pPr algn="ctr" rtl="0" fontAlgn="ctr"/>
                      <a:r>
                        <a:rPr lang="pl-PL" sz="1800" b="1" u="none" strike="noStrike" dirty="0">
                          <a:solidFill>
                            <a:schemeClr val="bg1"/>
                          </a:solidFill>
                          <a:effectLst/>
                          <a:latin typeface="Roboto" panose="02000000000000000000" pitchFamily="2" charset="0"/>
                          <a:ea typeface="Roboto" panose="02000000000000000000" pitchFamily="2" charset="0"/>
                          <a:cs typeface="Arial"/>
                        </a:rPr>
                        <a:t>2020 </a:t>
                      </a:r>
                      <a:r>
                        <a:rPr lang="pl-PL" sz="1800" b="1" u="none" strike="noStrike" dirty="0" err="1">
                          <a:solidFill>
                            <a:schemeClr val="bg1"/>
                          </a:solidFill>
                          <a:effectLst/>
                          <a:latin typeface="Roboto" panose="02000000000000000000" pitchFamily="2" charset="0"/>
                          <a:ea typeface="Roboto" panose="02000000000000000000" pitchFamily="2" charset="0"/>
                          <a:cs typeface="Arial"/>
                        </a:rPr>
                        <a:t>year</a:t>
                      </a:r>
                      <a:endParaRPr lang="pl-PL" sz="1800" b="1" i="0" u="none" strike="noStrike" dirty="0">
                        <a:solidFill>
                          <a:schemeClr val="bg1"/>
                        </a:solidFill>
                        <a:effectLst/>
                        <a:latin typeface="Roboto" panose="02000000000000000000" pitchFamily="2" charset="0"/>
                        <a:ea typeface="Roboto" panose="02000000000000000000" pitchFamily="2" charset="0"/>
                        <a:cs typeface="Arial"/>
                      </a:endParaRPr>
                    </a:p>
                  </a:txBody>
                  <a:tcPr marL="9028" marR="9028" marT="9028" marB="0" anchor="ctr">
                    <a:solidFill>
                      <a:srgbClr val="023D5B"/>
                    </a:solidFill>
                  </a:tcPr>
                </a:tc>
                <a:tc hMerge="1">
                  <a:txBody>
                    <a:bodyPr/>
                    <a:lstStyle/>
                    <a:p>
                      <a:endParaRPr lang="pl-PL"/>
                    </a:p>
                  </a:txBody>
                  <a:tcPr/>
                </a:tc>
                <a:tc hMerge="1">
                  <a:txBody>
                    <a:bodyPr/>
                    <a:lstStyle/>
                    <a:p>
                      <a:endParaRPr lang="pl-PL"/>
                    </a:p>
                  </a:txBody>
                  <a:tcPr/>
                </a:tc>
                <a:tc hMerge="1">
                  <a:txBody>
                    <a:bodyPr/>
                    <a:lstStyle/>
                    <a:p>
                      <a:endParaRPr lang="pl-PL"/>
                    </a:p>
                  </a:txBody>
                  <a:tcPr/>
                </a:tc>
                <a:extLst>
                  <a:ext uri="{0D108BD9-81ED-4DB2-BD59-A6C34878D82A}">
                    <a16:rowId xmlns:a16="http://schemas.microsoft.com/office/drawing/2014/main" val="355169429"/>
                  </a:ext>
                </a:extLst>
              </a:tr>
              <a:tr h="395882">
                <a:tc>
                  <a:txBody>
                    <a:bodyPr/>
                    <a:lstStyle/>
                    <a:p>
                      <a:pPr algn="ctr" rtl="0" fontAlgn="ctr"/>
                      <a:r>
                        <a:rPr lang="pl-PL" sz="1400" b="1"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rPr>
                        <a:t> Company</a:t>
                      </a:r>
                      <a:endParaRPr lang="pl-PL" sz="14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9028" marR="9028" marT="9028" marB="0" anchor="ctr">
                    <a:solidFill>
                      <a:srgbClr val="36394A"/>
                    </a:solidFill>
                  </a:tcPr>
                </a:tc>
                <a:tc>
                  <a:txBody>
                    <a:bodyPr/>
                    <a:lstStyle/>
                    <a:p>
                      <a:pPr algn="ctr" rtl="0" fontAlgn="ctr"/>
                      <a:r>
                        <a:rPr lang="pl-PL" sz="1400" b="1" u="none" strike="noStrike" dirty="0" err="1">
                          <a:solidFill>
                            <a:schemeClr val="bg1"/>
                          </a:solidFill>
                          <a:effectLst/>
                          <a:latin typeface="Roboto" panose="02000000000000000000" pitchFamily="2" charset="0"/>
                          <a:ea typeface="Roboto" panose="02000000000000000000" pitchFamily="2" charset="0"/>
                          <a:cs typeface="Arial"/>
                        </a:rPr>
                        <a:t>Income</a:t>
                      </a:r>
                      <a:r>
                        <a:rPr lang="pl-PL" sz="1400" b="1" u="none" strike="noStrike" dirty="0">
                          <a:solidFill>
                            <a:schemeClr val="bg1"/>
                          </a:solidFill>
                          <a:effectLst/>
                          <a:latin typeface="Roboto" panose="02000000000000000000" pitchFamily="2" charset="0"/>
                          <a:ea typeface="Roboto" panose="02000000000000000000" pitchFamily="2" charset="0"/>
                          <a:cs typeface="Arial"/>
                        </a:rPr>
                        <a:t> </a:t>
                      </a:r>
                      <a:endParaRPr lang="pl-PL" sz="14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9028" marR="9028" marT="9028" marB="0" anchor="ctr">
                    <a:solidFill>
                      <a:srgbClr val="36394A"/>
                    </a:solidFill>
                  </a:tcPr>
                </a:tc>
                <a:tc>
                  <a:txBody>
                    <a:bodyPr/>
                    <a:lstStyle/>
                    <a:p>
                      <a:pPr algn="ctr" rtl="0" fontAlgn="ctr"/>
                      <a:r>
                        <a:rPr lang="pl-PL" sz="1400" b="1"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rPr>
                        <a:t>Net profit</a:t>
                      </a:r>
                      <a:endParaRPr lang="pl-PL" sz="14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9028" marR="9028" marT="9028" marB="0" anchor="ctr">
                    <a:solidFill>
                      <a:srgbClr val="36394A"/>
                    </a:solidFill>
                  </a:tcPr>
                </a:tc>
                <a:tc>
                  <a:txBody>
                    <a:bodyPr/>
                    <a:lstStyle/>
                    <a:p>
                      <a:pPr algn="ctr" rtl="0" fontAlgn="ctr"/>
                      <a:r>
                        <a:rPr lang="pl-PL" sz="1400" b="1"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rPr>
                        <a:t>Capital</a:t>
                      </a:r>
                      <a:endParaRPr lang="pl-PL" sz="1400" b="1" i="0" u="none" strike="noStrike" dirty="0">
                        <a:solidFill>
                          <a:schemeClr val="bg1"/>
                        </a:solidFill>
                        <a:effectLst/>
                        <a:latin typeface="Roboto" panose="02000000000000000000" pitchFamily="2" charset="0"/>
                        <a:ea typeface="Roboto" panose="02000000000000000000" pitchFamily="2" charset="0"/>
                        <a:cs typeface="Arial" panose="020B0604020202020204" pitchFamily="34" charset="0"/>
                      </a:endParaRPr>
                    </a:p>
                  </a:txBody>
                  <a:tcPr marL="9028" marR="9028" marT="9028" marB="0" anchor="ctr">
                    <a:solidFill>
                      <a:srgbClr val="36394A"/>
                    </a:solidFill>
                  </a:tcPr>
                </a:tc>
                <a:extLst>
                  <a:ext uri="{0D108BD9-81ED-4DB2-BD59-A6C34878D82A}">
                    <a16:rowId xmlns:a16="http://schemas.microsoft.com/office/drawing/2014/main" val="2644613330"/>
                  </a:ext>
                </a:extLst>
              </a:tr>
              <a:tr h="325812">
                <a:tc>
                  <a:txBody>
                    <a:bodyPr/>
                    <a:lstStyle/>
                    <a:p>
                      <a:pPr algn="ctr" rtl="0" fontAlgn="ctr"/>
                      <a:r>
                        <a:rPr lang="pl-PL" sz="1200" b="0" u="none" strike="noStrike" err="1">
                          <a:effectLst/>
                          <a:latin typeface="Roboto" panose="02000000000000000000" pitchFamily="2" charset="0"/>
                          <a:ea typeface="Roboto" panose="02000000000000000000" pitchFamily="2" charset="0"/>
                          <a:cs typeface="Arial"/>
                        </a:rPr>
                        <a:t>Energokomplekt</a:t>
                      </a:r>
                      <a:r>
                        <a:rPr lang="pl-PL" sz="1200" b="0" u="none" strike="noStrike">
                          <a:effectLst/>
                          <a:latin typeface="Roboto" panose="02000000000000000000" pitchFamily="2" charset="0"/>
                          <a:ea typeface="Roboto" panose="02000000000000000000" pitchFamily="2" charset="0"/>
                          <a:cs typeface="Arial"/>
                        </a:rPr>
                        <a:t> OOO</a:t>
                      </a:r>
                      <a:endParaRPr lang="pl-PL" sz="1200" b="0" i="0" u="none" strike="noStrike">
                        <a:solidFill>
                          <a:srgbClr val="000000"/>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52 244 716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1 771 286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7 386 134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extLst>
                  <a:ext uri="{0D108BD9-81ED-4DB2-BD59-A6C34878D82A}">
                    <a16:rowId xmlns:a16="http://schemas.microsoft.com/office/drawing/2014/main" val="3838290490"/>
                  </a:ext>
                </a:extLst>
              </a:tr>
              <a:tr h="322926">
                <a:tc>
                  <a:txBody>
                    <a:bodyPr/>
                    <a:lstStyle/>
                    <a:p>
                      <a:pPr algn="ctr" rtl="0" fontAlgn="ctr"/>
                      <a:r>
                        <a:rPr lang="pl-PL" sz="1200" b="0" u="none" strike="noStrike" err="1">
                          <a:effectLst/>
                          <a:latin typeface="Roboto" panose="02000000000000000000" pitchFamily="2" charset="0"/>
                          <a:ea typeface="Roboto" panose="02000000000000000000" pitchFamily="2" charset="0"/>
                          <a:cs typeface="Arial"/>
                        </a:rPr>
                        <a:t>Conpol</a:t>
                      </a:r>
                      <a:r>
                        <a:rPr lang="pl-PL" sz="1200" b="0" u="none" strike="noStrike">
                          <a:effectLst/>
                          <a:latin typeface="Roboto" panose="02000000000000000000" pitchFamily="2" charset="0"/>
                          <a:ea typeface="Roboto" panose="02000000000000000000" pitchFamily="2" charset="0"/>
                          <a:cs typeface="Arial"/>
                        </a:rPr>
                        <a:t>  Sp. z o.o.     </a:t>
                      </a:r>
                      <a:endParaRPr lang="pl-PL" sz="1200" b="0" i="0" u="none" strike="noStrike">
                        <a:solidFill>
                          <a:srgbClr val="000000"/>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lumMod val="95000"/>
                      </a:schemeClr>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752 638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lumMod val="95000"/>
                      </a:schemeClr>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26 535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lumMod val="95000"/>
                      </a:schemeClr>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1 254 615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lumMod val="95000"/>
                      </a:schemeClr>
                    </a:solidFill>
                  </a:tcPr>
                </a:tc>
                <a:extLst>
                  <a:ext uri="{0D108BD9-81ED-4DB2-BD59-A6C34878D82A}">
                    <a16:rowId xmlns:a16="http://schemas.microsoft.com/office/drawing/2014/main" val="1063248547"/>
                  </a:ext>
                </a:extLst>
              </a:tr>
              <a:tr h="334062">
                <a:tc>
                  <a:txBody>
                    <a:bodyPr/>
                    <a:lstStyle/>
                    <a:p>
                      <a:pPr algn="ctr" rtl="0" fontAlgn="ctr"/>
                      <a:r>
                        <a:rPr lang="pl-PL" sz="1200" b="0" u="none" strike="noStrike" err="1">
                          <a:effectLst/>
                          <a:latin typeface="Roboto" panose="02000000000000000000" pitchFamily="2" charset="0"/>
                          <a:ea typeface="Roboto" panose="02000000000000000000" pitchFamily="2" charset="0"/>
                          <a:cs typeface="Arial"/>
                        </a:rPr>
                        <a:t>Uniwersim</a:t>
                      </a:r>
                      <a:r>
                        <a:rPr lang="pl-PL" sz="1200" b="0" u="none" strike="noStrike">
                          <a:effectLst/>
                          <a:latin typeface="Roboto" panose="02000000000000000000" pitchFamily="2" charset="0"/>
                          <a:ea typeface="Roboto" panose="02000000000000000000" pitchFamily="2" charset="0"/>
                          <a:cs typeface="Arial"/>
                        </a:rPr>
                        <a:t> Sp. z o.o.</a:t>
                      </a:r>
                      <a:endParaRPr lang="pl-PL" sz="1200" b="0" i="0" u="none" strike="noStrike">
                        <a:solidFill>
                          <a:srgbClr val="000000"/>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1 146 062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106 361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tc>
                  <a:txBody>
                    <a:bodyPr/>
                    <a:lstStyle/>
                    <a:p>
                      <a:pPr algn="ctr" rtl="0" fontAlgn="ctr"/>
                      <a:r>
                        <a:rPr lang="pl-PL" sz="1200" u="none" strike="noStrike" dirty="0">
                          <a:solidFill>
                            <a:schemeClr val="tx1"/>
                          </a:solidFill>
                          <a:effectLst/>
                          <a:latin typeface="Roboto" panose="02000000000000000000" pitchFamily="2" charset="0"/>
                          <a:ea typeface="Roboto" panose="02000000000000000000" pitchFamily="2" charset="0"/>
                          <a:cs typeface="Arial"/>
                        </a:rPr>
                        <a:t>301 757 </a:t>
                      </a:r>
                      <a:r>
                        <a:rPr lang="pl-PL" sz="1200" b="0" i="0" u="none" strike="noStrike" noProof="0" dirty="0">
                          <a:solidFill>
                            <a:schemeClr val="tx1"/>
                          </a:solidFill>
                          <a:effectLst/>
                          <a:latin typeface="Roboto" panose="02000000000000000000" pitchFamily="2" charset="0"/>
                          <a:ea typeface="Roboto" panose="02000000000000000000" pitchFamily="2" charset="0"/>
                        </a:rPr>
                        <a:t>EUR</a:t>
                      </a:r>
                      <a:endParaRPr lang="pl-PL" sz="1200" b="0" i="0" u="none" strike="noStrike" dirty="0">
                        <a:solidFill>
                          <a:schemeClr val="tx1"/>
                        </a:solidFill>
                        <a:effectLst/>
                        <a:latin typeface="Roboto" panose="02000000000000000000" pitchFamily="2" charset="0"/>
                        <a:ea typeface="Roboto" panose="02000000000000000000" pitchFamily="2" charset="0"/>
                        <a:cs typeface="Arial"/>
                      </a:endParaRPr>
                    </a:p>
                  </a:txBody>
                  <a:tcPr marL="9028" marR="9028" marT="9028" marB="0" anchor="ctr">
                    <a:solidFill>
                      <a:schemeClr val="bg1"/>
                    </a:solidFill>
                  </a:tcPr>
                </a:tc>
                <a:extLst>
                  <a:ext uri="{0D108BD9-81ED-4DB2-BD59-A6C34878D82A}">
                    <a16:rowId xmlns:a16="http://schemas.microsoft.com/office/drawing/2014/main" val="1047670155"/>
                  </a:ext>
                </a:extLst>
              </a:tr>
            </a:tbl>
          </a:graphicData>
        </a:graphic>
      </p:graphicFrame>
      <p:pic>
        <p:nvPicPr>
          <p:cNvPr id="14" name="Grafika 13">
            <a:extLst>
              <a:ext uri="{FF2B5EF4-FFF2-40B4-BE49-F238E27FC236}">
                <a16:creationId xmlns:a16="http://schemas.microsoft.com/office/drawing/2014/main" id="{F9CB9C5F-A81D-4FA6-908B-BD1208BD7E9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797" y="115048"/>
            <a:ext cx="1209675" cy="1219200"/>
          </a:xfrm>
          <a:prstGeom prst="rect">
            <a:avLst/>
          </a:prstGeom>
        </p:spPr>
      </p:pic>
      <p:pic>
        <p:nvPicPr>
          <p:cNvPr id="15" name="Obraz 14" descr="Obraz zawierający tekst, clipart&#10;&#10;Opis wygenerowany automatycznie">
            <a:extLst>
              <a:ext uri="{FF2B5EF4-FFF2-40B4-BE49-F238E27FC236}">
                <a16:creationId xmlns:a16="http://schemas.microsoft.com/office/drawing/2014/main" id="{3195CBA6-823D-4AEC-8525-89302E01A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24523652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silnik&#10;&#10;Opis wygenerowany automatycznie">
            <a:extLst>
              <a:ext uri="{FF2B5EF4-FFF2-40B4-BE49-F238E27FC236}">
                <a16:creationId xmlns:a16="http://schemas.microsoft.com/office/drawing/2014/main" id="{1294FB1E-59BA-407D-9726-F385CEDEFA42}"/>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r="5575"/>
          <a:stretch/>
        </p:blipFill>
        <p:spPr>
          <a:xfrm>
            <a:off x="4707859" y="821267"/>
            <a:ext cx="7484141" cy="6036733"/>
          </a:xfrm>
          <a:prstGeom prst="rect">
            <a:avLst/>
          </a:prstGeom>
        </p:spPr>
      </p:pic>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5801682" y="248726"/>
            <a:ext cx="6815137"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SE –</a:t>
            </a:r>
            <a:r>
              <a:rPr lang="pl-PL" sz="2400" b="1">
                <a:effectLst/>
                <a:latin typeface="Roboto" panose="02000000000000000000" pitchFamily="2" charset="0"/>
                <a:ea typeface="Roboto" panose="02000000000000000000" pitchFamily="2" charset="0"/>
                <a:cs typeface="Times New Roman" panose="02020603050405020304" pitchFamily="18" charset="0"/>
              </a:rPr>
              <a:t> </a:t>
            </a:r>
            <a:r>
              <a:rPr lang="pl-PL" sz="2400" b="1">
                <a:latin typeface="Roboto" panose="02000000000000000000" pitchFamily="2" charset="0"/>
                <a:ea typeface="Roboto" panose="02000000000000000000" pitchFamily="2" charset="0"/>
                <a:cs typeface="Times New Roman" panose="02020603050405020304" pitchFamily="18" charset="0"/>
              </a:rPr>
              <a:t>W</a:t>
            </a:r>
            <a:r>
              <a:rPr lang="en-US" sz="2400" b="1">
                <a:effectLst/>
                <a:latin typeface="Roboto" panose="02000000000000000000" pitchFamily="2" charset="0"/>
                <a:ea typeface="Roboto" panose="02000000000000000000" pitchFamily="2" charset="0"/>
                <a:cs typeface="Times New Roman" panose="02020603050405020304" pitchFamily="18" charset="0"/>
              </a:rPr>
              <a:t>e build to connect people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2</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5479428"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6613803F-790B-4F16-BCC1-2F11F3A2B17C}"/>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sp>
        <p:nvSpPr>
          <p:cNvPr id="12" name="pole tekstowe 11">
            <a:extLst>
              <a:ext uri="{FF2B5EF4-FFF2-40B4-BE49-F238E27FC236}">
                <a16:creationId xmlns:a16="http://schemas.microsoft.com/office/drawing/2014/main" id="{E2C12E80-1370-4E33-A405-A9B072BA8A53}"/>
              </a:ext>
            </a:extLst>
          </p:cNvPr>
          <p:cNvSpPr txBox="1"/>
          <p:nvPr/>
        </p:nvSpPr>
        <p:spPr>
          <a:xfrm>
            <a:off x="252412" y="2498655"/>
            <a:ext cx="4868545" cy="3471720"/>
          </a:xfrm>
          <a:prstGeom prst="rect">
            <a:avLst/>
          </a:prstGeom>
          <a:noFill/>
        </p:spPr>
        <p:txBody>
          <a:bodyPr wrap="square" lIns="91440" tIns="45720" rIns="91440" bIns="45720" anchor="t">
            <a:spAutoFit/>
          </a:bodyPr>
          <a:lstStyle/>
          <a:p>
            <a:pPr algn="just"/>
            <a:r>
              <a:rPr lang="en-US" sz="1600">
                <a:effectLst/>
                <a:latin typeface="Roboto" panose="02000000000000000000" pitchFamily="2" charset="0"/>
                <a:ea typeface="Roboto" panose="02000000000000000000" pitchFamily="2" charset="0"/>
                <a:cs typeface="+mn-lt"/>
              </a:rPr>
              <a:t>Our mission is to increase the value of the companies that comprise the holding through monitoring and coordinating their development. We want to generate profits for our shareholders and create added value for the economy, the society and the environment.</a:t>
            </a:r>
            <a:r>
              <a:rPr lang="en-US" sz="1600">
                <a:latin typeface="Roboto" panose="02000000000000000000" pitchFamily="2" charset="0"/>
                <a:ea typeface="Roboto" panose="02000000000000000000" pitchFamily="2" charset="0"/>
                <a:cs typeface="+mn-lt"/>
              </a:rPr>
              <a:t> </a:t>
            </a:r>
            <a:endParaRPr lang="pl-PL" sz="1600">
              <a:latin typeface="Roboto" panose="02000000000000000000" pitchFamily="2" charset="0"/>
              <a:ea typeface="Roboto" panose="02000000000000000000" pitchFamily="2" charset="0"/>
              <a:cs typeface="Calibri"/>
            </a:endParaRPr>
          </a:p>
          <a:p>
            <a:pPr algn="just">
              <a:lnSpc>
                <a:spcPct val="107000"/>
              </a:lnSpc>
              <a:spcAft>
                <a:spcPts val="600"/>
              </a:spcAft>
            </a:pPr>
            <a:endParaRPr lang="en-US" sz="1600">
              <a:latin typeface="Roboto" panose="02000000000000000000" pitchFamily="2" charset="0"/>
              <a:ea typeface="Roboto" panose="02000000000000000000" pitchFamily="2" charset="0"/>
              <a:cs typeface="+mn-lt"/>
            </a:endParaRPr>
          </a:p>
          <a:p>
            <a:pPr algn="just">
              <a:lnSpc>
                <a:spcPct val="107000"/>
              </a:lnSpc>
              <a:spcAft>
                <a:spcPts val="600"/>
              </a:spcAft>
            </a:pPr>
            <a:r>
              <a:rPr lang="en-US" sz="1600">
                <a:effectLst/>
                <a:latin typeface="Roboto" panose="02000000000000000000" pitchFamily="2" charset="0"/>
                <a:ea typeface="Roboto" panose="02000000000000000000" pitchFamily="2" charset="0"/>
                <a:cs typeface="+mn-lt"/>
              </a:rPr>
              <a:t>Therefore, we constantly develop our experience and knowledge, following the highest standards and best practices in the construction industry. By</a:t>
            </a:r>
            <a:r>
              <a:rPr lang="en-US" sz="1600">
                <a:latin typeface="Roboto" panose="02000000000000000000" pitchFamily="2" charset="0"/>
                <a:ea typeface="Roboto" panose="02000000000000000000" pitchFamily="2" charset="0"/>
                <a:cs typeface="+mn-lt"/>
              </a:rPr>
              <a:t> </a:t>
            </a:r>
            <a:r>
              <a:rPr lang="en-US" sz="1600">
                <a:effectLst/>
                <a:latin typeface="Roboto" panose="02000000000000000000" pitchFamily="2" charset="0"/>
                <a:ea typeface="Roboto" panose="02000000000000000000" pitchFamily="2" charset="0"/>
                <a:cs typeface="+mn-lt"/>
              </a:rPr>
              <a:t>supporting the construction of modern infrastructure facilities, we want to improve the quality of life – today and tomorrow.</a:t>
            </a:r>
            <a:r>
              <a:rPr lang="en-US" sz="1600">
                <a:latin typeface="Roboto" panose="02000000000000000000" pitchFamily="2" charset="0"/>
                <a:ea typeface="Roboto" panose="02000000000000000000" pitchFamily="2" charset="0"/>
                <a:cs typeface="+mn-lt"/>
              </a:rPr>
              <a:t> </a:t>
            </a:r>
            <a:endParaRPr lang="pl-PL" sz="1600">
              <a:latin typeface="Roboto" panose="02000000000000000000" pitchFamily="2" charset="0"/>
              <a:ea typeface="Roboto" panose="02000000000000000000" pitchFamily="2" charset="0"/>
              <a:cs typeface="Calibri"/>
            </a:endParaRPr>
          </a:p>
        </p:txBody>
      </p:sp>
      <p:sp>
        <p:nvSpPr>
          <p:cNvPr id="14" name="pole tekstowe 13">
            <a:extLst>
              <a:ext uri="{FF2B5EF4-FFF2-40B4-BE49-F238E27FC236}">
                <a16:creationId xmlns:a16="http://schemas.microsoft.com/office/drawing/2014/main" id="{838646DC-7947-48D1-B67B-C6F39E795A57}"/>
              </a:ext>
            </a:extLst>
          </p:cNvPr>
          <p:cNvSpPr txBox="1"/>
          <p:nvPr/>
        </p:nvSpPr>
        <p:spPr>
          <a:xfrm>
            <a:off x="252412" y="1316525"/>
            <a:ext cx="6308724" cy="1077218"/>
          </a:xfrm>
          <a:prstGeom prst="rect">
            <a:avLst/>
          </a:prstGeom>
          <a:noFill/>
        </p:spPr>
        <p:txBody>
          <a:bodyPr wrap="square">
            <a:spAutoFit/>
          </a:bodyPr>
          <a:lstStyle/>
          <a:p>
            <a:r>
              <a:rPr lang="pl-PL" sz="3200" b="1" dirty="0">
                <a:latin typeface="Roboto" panose="02000000000000000000" pitchFamily="2" charset="0"/>
                <a:ea typeface="Roboto" panose="02000000000000000000" pitchFamily="2" charset="0"/>
                <a:cs typeface="Times New Roman" panose="02020603050405020304" pitchFamily="18" charset="0"/>
              </a:rPr>
              <a:t>W</a:t>
            </a:r>
            <a:r>
              <a:rPr lang="en-US" sz="3200" b="1" dirty="0">
                <a:effectLst/>
                <a:latin typeface="Roboto" panose="02000000000000000000" pitchFamily="2" charset="0"/>
                <a:ea typeface="Roboto" panose="02000000000000000000" pitchFamily="2" charset="0"/>
                <a:cs typeface="Times New Roman" panose="02020603050405020304" pitchFamily="18" charset="0"/>
              </a:rPr>
              <a:t>e build </a:t>
            </a:r>
            <a:endParaRPr lang="pl-PL" sz="3200" b="1" dirty="0">
              <a:effectLst/>
              <a:latin typeface="Roboto" panose="02000000000000000000" pitchFamily="2" charset="0"/>
              <a:ea typeface="Roboto" panose="02000000000000000000" pitchFamily="2" charset="0"/>
              <a:cs typeface="Times New Roman" panose="02020603050405020304" pitchFamily="18" charset="0"/>
            </a:endParaRPr>
          </a:p>
          <a:p>
            <a:r>
              <a:rPr lang="en-US" sz="3200" b="1" dirty="0">
                <a:effectLst/>
                <a:latin typeface="Roboto" panose="02000000000000000000" pitchFamily="2" charset="0"/>
                <a:ea typeface="Roboto" panose="02000000000000000000" pitchFamily="2" charset="0"/>
                <a:cs typeface="Times New Roman" panose="02020603050405020304" pitchFamily="18" charset="0"/>
              </a:rPr>
              <a:t>to connect people</a:t>
            </a:r>
            <a:endParaRPr lang="pl-PL" sz="3200" dirty="0">
              <a:latin typeface="Roboto" panose="02000000000000000000" pitchFamily="2" charset="0"/>
              <a:ea typeface="Roboto" panose="02000000000000000000" pitchFamily="2" charset="0"/>
            </a:endParaRPr>
          </a:p>
        </p:txBody>
      </p:sp>
      <p:pic>
        <p:nvPicPr>
          <p:cNvPr id="16" name="Grafika 15">
            <a:extLst>
              <a:ext uri="{FF2B5EF4-FFF2-40B4-BE49-F238E27FC236}">
                <a16:creationId xmlns:a16="http://schemas.microsoft.com/office/drawing/2014/main" id="{8B0A1AF2-D49A-4716-9D2B-DAAE3C1295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797" y="115048"/>
            <a:ext cx="1209675" cy="1219200"/>
          </a:xfrm>
          <a:prstGeom prst="rect">
            <a:avLst/>
          </a:prstGeom>
        </p:spPr>
      </p:pic>
      <p:pic>
        <p:nvPicPr>
          <p:cNvPr id="17" name="Obraz 16" descr="Obraz zawierający tekst, clipart&#10;&#10;Opis wygenerowany automatycznie">
            <a:extLst>
              <a:ext uri="{FF2B5EF4-FFF2-40B4-BE49-F238E27FC236}">
                <a16:creationId xmlns:a16="http://schemas.microsoft.com/office/drawing/2014/main" id="{BA35F811-9164-44EA-ABFA-45FA72C3094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3428101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754490" y="181959"/>
            <a:ext cx="6096000"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SE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20</a:t>
            </a:fld>
            <a:endParaRPr lang="pl-PL">
              <a:solidFill>
                <a:schemeClr val="bg1"/>
              </a:solidFill>
              <a:latin typeface="Roboto" panose="02000000000000000000" pitchFamily="2" charset="0"/>
              <a:ea typeface="Roboto" panose="02000000000000000000" pitchFamily="2" charset="0"/>
            </a:endParaRPr>
          </a:p>
        </p:txBody>
      </p:sp>
      <p:sp>
        <p:nvSpPr>
          <p:cNvPr id="38" name="Prostokąt 37">
            <a:extLst>
              <a:ext uri="{FF2B5EF4-FFF2-40B4-BE49-F238E27FC236}">
                <a16:creationId xmlns:a16="http://schemas.microsoft.com/office/drawing/2014/main" id="{B160AFBD-FCB3-4CDF-894D-6CCEE0ABD5C0}"/>
              </a:ext>
            </a:extLst>
          </p:cNvPr>
          <p:cNvSpPr/>
          <p:nvPr/>
        </p:nvSpPr>
        <p:spPr>
          <a:xfrm>
            <a:off x="9403936"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D3BEDA46-6326-4AC8-B48C-9087873D89DB}"/>
              </a:ext>
            </a:extLst>
          </p:cNvPr>
          <p:cNvSpPr txBox="1"/>
          <p:nvPr/>
        </p:nvSpPr>
        <p:spPr>
          <a:xfrm>
            <a:off x="661967" y="1136965"/>
            <a:ext cx="10868066" cy="461665"/>
          </a:xfrm>
          <a:prstGeom prst="rect">
            <a:avLst/>
          </a:prstGeom>
          <a:noFill/>
        </p:spPr>
        <p:txBody>
          <a:bodyPr wrap="square" lIns="91440" tIns="45720" rIns="91440" bIns="45720" rtlCol="0" anchor="t">
            <a:spAutoFit/>
          </a:bodyPr>
          <a:lstStyle/>
          <a:p>
            <a:pPr algn="ctr"/>
            <a:r>
              <a:rPr lang="pl-PL" sz="2400" b="1" dirty="0">
                <a:solidFill>
                  <a:srgbClr val="023D5B"/>
                </a:solidFill>
                <a:latin typeface="Roboto" panose="02000000000000000000" pitchFamily="2" charset="0"/>
                <a:ea typeface="Roboto" panose="02000000000000000000" pitchFamily="2" charset="0"/>
                <a:cs typeface="Arial"/>
              </a:rPr>
              <a:t>HOLDING RESBUD SE – PLANS FOR THE FUTURE</a:t>
            </a:r>
            <a:endParaRPr lang="pl-PL" sz="2400" b="1"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pic>
        <p:nvPicPr>
          <p:cNvPr id="4" name="Obraz 3" descr="Obraz zawierający niebo, zewnętrzne, słup wysokiego napięcia, obiekt na zewnątrz&#10;&#10;Opis wygenerowany automatycznie">
            <a:extLst>
              <a:ext uri="{FF2B5EF4-FFF2-40B4-BE49-F238E27FC236}">
                <a16:creationId xmlns:a16="http://schemas.microsoft.com/office/drawing/2014/main" id="{95256BC7-7C09-4C08-8EE3-DECDD183A2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02765" y="1977404"/>
            <a:ext cx="5489235" cy="3659490"/>
          </a:xfrm>
          <a:prstGeom prst="rect">
            <a:avLst/>
          </a:prstGeom>
        </p:spPr>
      </p:pic>
      <p:sp>
        <p:nvSpPr>
          <p:cNvPr id="12" name="pole tekstowe 11">
            <a:extLst>
              <a:ext uri="{FF2B5EF4-FFF2-40B4-BE49-F238E27FC236}">
                <a16:creationId xmlns:a16="http://schemas.microsoft.com/office/drawing/2014/main" id="{9B0D3E81-6AFF-49C3-A836-8C349C0F44AD}"/>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sp>
        <p:nvSpPr>
          <p:cNvPr id="5" name="pole tekstowe 4">
            <a:extLst>
              <a:ext uri="{FF2B5EF4-FFF2-40B4-BE49-F238E27FC236}">
                <a16:creationId xmlns:a16="http://schemas.microsoft.com/office/drawing/2014/main" id="{18F75D21-B219-44B0-AD19-A980EE0962ED}"/>
              </a:ext>
            </a:extLst>
          </p:cNvPr>
          <p:cNvSpPr txBox="1"/>
          <p:nvPr/>
        </p:nvSpPr>
        <p:spPr>
          <a:xfrm>
            <a:off x="322848" y="2157664"/>
            <a:ext cx="615214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pl-PL">
              <a:cs typeface="Calibri"/>
            </a:endParaRPr>
          </a:p>
        </p:txBody>
      </p:sp>
      <p:sp>
        <p:nvSpPr>
          <p:cNvPr id="6" name="pole tekstowe 5">
            <a:extLst>
              <a:ext uri="{FF2B5EF4-FFF2-40B4-BE49-F238E27FC236}">
                <a16:creationId xmlns:a16="http://schemas.microsoft.com/office/drawing/2014/main" id="{308F566B-CD92-4FDD-A01F-DFAF54E65E0D}"/>
              </a:ext>
            </a:extLst>
          </p:cNvPr>
          <p:cNvSpPr txBox="1"/>
          <p:nvPr/>
        </p:nvSpPr>
        <p:spPr>
          <a:xfrm>
            <a:off x="439746" y="1979696"/>
            <a:ext cx="5987624" cy="427809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buFont typeface="Arial"/>
              <a:buChar char="•"/>
            </a:pPr>
            <a:r>
              <a:rPr lang="pl-PL" sz="1600" dirty="0">
                <a:latin typeface="Roboto" panose="02000000000000000000" pitchFamily="2" charset="0"/>
                <a:ea typeface="Roboto" panose="02000000000000000000" pitchFamily="2" charset="0"/>
                <a:cs typeface="+mn-lt"/>
              </a:rPr>
              <a:t>RESBUD SE </a:t>
            </a:r>
            <a:r>
              <a:rPr lang="pl-PL" sz="1600" dirty="0" err="1">
                <a:latin typeface="Roboto" panose="02000000000000000000" pitchFamily="2" charset="0"/>
                <a:ea typeface="Roboto" panose="02000000000000000000" pitchFamily="2" charset="0"/>
                <a:cs typeface="+mn-lt"/>
              </a:rPr>
              <a:t>plans</a:t>
            </a:r>
            <a:r>
              <a:rPr lang="pl-PL" sz="1600" dirty="0">
                <a:latin typeface="Roboto" panose="02000000000000000000" pitchFamily="2" charset="0"/>
                <a:ea typeface="Roboto" panose="02000000000000000000" pitchFamily="2" charset="0"/>
                <a:cs typeface="+mn-lt"/>
              </a:rPr>
              <a:t> to </a:t>
            </a:r>
            <a:r>
              <a:rPr lang="pl-PL" sz="1600" dirty="0" err="1">
                <a:latin typeface="Roboto" panose="02000000000000000000" pitchFamily="2" charset="0"/>
                <a:ea typeface="Roboto" panose="02000000000000000000" pitchFamily="2" charset="0"/>
                <a:cs typeface="+mn-lt"/>
              </a:rPr>
              <a:t>become</a:t>
            </a:r>
            <a:r>
              <a:rPr lang="pl-PL" sz="1600" dirty="0">
                <a:latin typeface="Roboto" panose="02000000000000000000" pitchFamily="2" charset="0"/>
                <a:ea typeface="Roboto" panose="02000000000000000000" pitchFamily="2" charset="0"/>
                <a:cs typeface="+mn-lt"/>
              </a:rPr>
              <a:t> a </a:t>
            </a:r>
            <a:r>
              <a:rPr lang="pl-PL" sz="1600" dirty="0" err="1">
                <a:latin typeface="Roboto" panose="02000000000000000000" pitchFamily="2" charset="0"/>
                <a:ea typeface="Roboto" panose="02000000000000000000" pitchFamily="2" charset="0"/>
                <a:cs typeface="+mn-lt"/>
              </a:rPr>
              <a:t>significant</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general</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contractor</a:t>
            </a:r>
            <a:r>
              <a:rPr lang="pl-PL" sz="1600" dirty="0">
                <a:latin typeface="Roboto" panose="02000000000000000000" pitchFamily="2" charset="0"/>
                <a:ea typeface="Roboto" panose="02000000000000000000" pitchFamily="2" charset="0"/>
                <a:cs typeface="+mn-lt"/>
              </a:rPr>
              <a:t> in Central and </a:t>
            </a:r>
            <a:r>
              <a:rPr lang="pl-PL" sz="1600" dirty="0" err="1">
                <a:latin typeface="Roboto" panose="02000000000000000000" pitchFamily="2" charset="0"/>
                <a:ea typeface="Roboto" panose="02000000000000000000" pitchFamily="2" charset="0"/>
                <a:cs typeface="+mn-lt"/>
              </a:rPr>
              <a:t>Eastern</a:t>
            </a:r>
            <a:r>
              <a:rPr lang="pl-PL" sz="1600" dirty="0">
                <a:latin typeface="Roboto" panose="02000000000000000000" pitchFamily="2" charset="0"/>
                <a:ea typeface="Roboto" panose="02000000000000000000" pitchFamily="2" charset="0"/>
                <a:cs typeface="+mn-lt"/>
              </a:rPr>
              <a:t> Europe in the field of</a:t>
            </a:r>
            <a:r>
              <a:rPr lang="en-US"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construction</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civil</a:t>
            </a:r>
            <a:r>
              <a:rPr lang="pl-PL" sz="1600" dirty="0">
                <a:latin typeface="Roboto" panose="02000000000000000000" pitchFamily="2" charset="0"/>
                <a:ea typeface="Roboto" panose="02000000000000000000" pitchFamily="2" charset="0"/>
                <a:cs typeface="+mn-lt"/>
              </a:rPr>
              <a:t> engineering and </a:t>
            </a:r>
            <a:r>
              <a:rPr lang="pl-PL" sz="1600" dirty="0" err="1">
                <a:latin typeface="Roboto" panose="02000000000000000000" pitchFamily="2" charset="0"/>
                <a:ea typeface="Roboto" panose="02000000000000000000" pitchFamily="2" charset="0"/>
                <a:cs typeface="+mn-lt"/>
              </a:rPr>
              <a:t>power</a:t>
            </a:r>
            <a:r>
              <a:rPr lang="pl-PL" sz="1600" dirty="0">
                <a:latin typeface="Roboto" panose="02000000000000000000" pitchFamily="2" charset="0"/>
                <a:ea typeface="Roboto" panose="02000000000000000000" pitchFamily="2" charset="0"/>
                <a:cs typeface="+mn-lt"/>
              </a:rPr>
              <a:t> network development, </a:t>
            </a:r>
            <a:r>
              <a:rPr lang="pl-PL" sz="1600" dirty="0" err="1">
                <a:latin typeface="Roboto" panose="02000000000000000000" pitchFamily="2" charset="0"/>
                <a:ea typeface="Roboto" panose="02000000000000000000" pitchFamily="2" charset="0"/>
                <a:cs typeface="+mn-lt"/>
              </a:rPr>
              <a:t>carrying</a:t>
            </a:r>
            <a:r>
              <a:rPr lang="pl-PL" sz="1600" dirty="0">
                <a:latin typeface="Roboto" panose="02000000000000000000" pitchFamily="2" charset="0"/>
                <a:ea typeface="Roboto" panose="02000000000000000000" pitchFamily="2" charset="0"/>
                <a:cs typeface="+mn-lt"/>
              </a:rPr>
              <a:t> out </a:t>
            </a:r>
            <a:r>
              <a:rPr lang="pl-PL" sz="1600" dirty="0" err="1">
                <a:latin typeface="Roboto" panose="02000000000000000000" pitchFamily="2" charset="0"/>
                <a:ea typeface="Roboto" panose="02000000000000000000" pitchFamily="2" charset="0"/>
                <a:cs typeface="+mn-lt"/>
              </a:rPr>
              <a:t>comprehensive</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infrastructure</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projects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through</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subcontractors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which</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are</a:t>
            </a:r>
            <a:r>
              <a:rPr lang="pl-PL" sz="1600" dirty="0">
                <a:latin typeface="Roboto" panose="02000000000000000000" pitchFamily="2" charset="0"/>
                <a:ea typeface="Roboto" panose="02000000000000000000" pitchFamily="2" charset="0"/>
                <a:cs typeface="+mn-lt"/>
              </a:rPr>
              <a:t> part of the holding - </a:t>
            </a:r>
            <a:r>
              <a:rPr lang="pl-PL" sz="1600" dirty="0" err="1">
                <a:latin typeface="Roboto" panose="02000000000000000000" pitchFamily="2" charset="0"/>
                <a:ea typeface="Roboto" panose="02000000000000000000" pitchFamily="2" charset="0"/>
                <a:cs typeface="+mn-lt"/>
              </a:rPr>
              <a:t>Conpol</a:t>
            </a:r>
            <a:r>
              <a:rPr lang="pl-PL" sz="1600" dirty="0">
                <a:latin typeface="Roboto" panose="02000000000000000000" pitchFamily="2" charset="0"/>
                <a:ea typeface="Roboto" panose="02000000000000000000" pitchFamily="2" charset="0"/>
                <a:cs typeface="+mn-lt"/>
              </a:rPr>
              <a:t> Sp. z o.o., </a:t>
            </a:r>
            <a:r>
              <a:rPr lang="pl-PL" sz="1600" dirty="0" err="1">
                <a:latin typeface="Roboto" panose="02000000000000000000" pitchFamily="2" charset="0"/>
                <a:ea typeface="Roboto" panose="02000000000000000000" pitchFamily="2" charset="0"/>
                <a:cs typeface="+mn-lt"/>
              </a:rPr>
              <a:t>Uniwersim</a:t>
            </a:r>
            <a:r>
              <a:rPr lang="pl-PL" sz="1600" dirty="0">
                <a:latin typeface="Roboto" panose="02000000000000000000" pitchFamily="2" charset="0"/>
                <a:ea typeface="Roboto" panose="02000000000000000000" pitchFamily="2" charset="0"/>
                <a:cs typeface="+mn-lt"/>
              </a:rPr>
              <a:t> Sp. z o.o. and </a:t>
            </a:r>
            <a:r>
              <a:rPr lang="pl-PL" sz="1600" dirty="0" err="1">
                <a:latin typeface="Roboto" panose="02000000000000000000" pitchFamily="2" charset="0"/>
                <a:ea typeface="Roboto" panose="02000000000000000000" pitchFamily="2" charset="0"/>
                <a:cs typeface="+mn-lt"/>
              </a:rPr>
              <a:t>Energokomplekt</a:t>
            </a:r>
            <a:r>
              <a:rPr lang="pl-PL" sz="1600" dirty="0">
                <a:latin typeface="Roboto" panose="02000000000000000000" pitchFamily="2" charset="0"/>
                <a:ea typeface="Roboto" panose="02000000000000000000" pitchFamily="2" charset="0"/>
                <a:cs typeface="+mn-lt"/>
              </a:rPr>
              <a:t> OOO. </a:t>
            </a:r>
            <a:endParaRPr lang="pl-PL" sz="1600" dirty="0">
              <a:latin typeface="Roboto" panose="02000000000000000000" pitchFamily="2" charset="0"/>
              <a:ea typeface="Roboto" panose="02000000000000000000" pitchFamily="2" charset="0"/>
              <a:cs typeface="Calibri"/>
            </a:endParaRPr>
          </a:p>
          <a:p>
            <a:pPr marL="285750" indent="-285750" algn="just">
              <a:buFont typeface="Arial"/>
              <a:buChar char="•"/>
            </a:pPr>
            <a:r>
              <a:rPr lang="pl-PL" sz="1600" dirty="0">
                <a:latin typeface="Roboto" panose="02000000000000000000" pitchFamily="2" charset="0"/>
                <a:ea typeface="Roboto" panose="02000000000000000000" pitchFamily="2" charset="0"/>
                <a:cs typeface="+mn-lt"/>
              </a:rPr>
              <a:t>In the </a:t>
            </a:r>
            <a:r>
              <a:rPr lang="pl-PL" sz="1600" dirty="0" err="1">
                <a:latin typeface="Roboto" panose="02000000000000000000" pitchFamily="2" charset="0"/>
                <a:ea typeface="Roboto" panose="02000000000000000000" pitchFamily="2" charset="0"/>
                <a:cs typeface="+mn-lt"/>
              </a:rPr>
              <a:t>future</a:t>
            </a:r>
            <a:r>
              <a:rPr lang="pl-PL" sz="1600" dirty="0">
                <a:latin typeface="Roboto" panose="02000000000000000000" pitchFamily="2" charset="0"/>
                <a:ea typeface="Roboto" panose="02000000000000000000" pitchFamily="2" charset="0"/>
                <a:cs typeface="+mn-lt"/>
              </a:rPr>
              <a:t>, the holding </a:t>
            </a:r>
            <a:r>
              <a:rPr lang="pl-PL" sz="1600" dirty="0" err="1">
                <a:latin typeface="Roboto" panose="02000000000000000000" pitchFamily="2" charset="0"/>
                <a:ea typeface="Roboto" panose="02000000000000000000" pitchFamily="2" charset="0"/>
                <a:cs typeface="+mn-lt"/>
              </a:rPr>
              <a:t>is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planning</a:t>
            </a:r>
            <a:r>
              <a:rPr lang="pl-PL" sz="1600" dirty="0">
                <a:latin typeface="Roboto" panose="02000000000000000000" pitchFamily="2" charset="0"/>
                <a:ea typeface="Roboto" panose="02000000000000000000" pitchFamily="2" charset="0"/>
                <a:cs typeface="+mn-lt"/>
              </a:rPr>
              <a:t> to </a:t>
            </a:r>
            <a:r>
              <a:rPr lang="pl-PL" sz="1600" dirty="0" err="1">
                <a:latin typeface="Roboto" panose="02000000000000000000" pitchFamily="2" charset="0"/>
                <a:ea typeface="Roboto" panose="02000000000000000000" pitchFamily="2" charset="0"/>
                <a:cs typeface="+mn-lt"/>
              </a:rPr>
              <a:t>expand</a:t>
            </a:r>
            <a:r>
              <a:rPr lang="pl-PL" sz="1600" dirty="0">
                <a:latin typeface="Roboto" panose="02000000000000000000" pitchFamily="2" charset="0"/>
                <a:ea typeface="Roboto" panose="02000000000000000000" pitchFamily="2" charset="0"/>
                <a:cs typeface="+mn-lt"/>
              </a:rPr>
              <a:t> the </a:t>
            </a:r>
            <a:r>
              <a:rPr lang="pl-PL" sz="1600" dirty="0" err="1">
                <a:latin typeface="Roboto" panose="02000000000000000000" pitchFamily="2" charset="0"/>
                <a:ea typeface="Roboto" panose="02000000000000000000" pitchFamily="2" charset="0"/>
                <a:cs typeface="+mn-lt"/>
              </a:rPr>
              <a:t>capital</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group</a:t>
            </a:r>
            <a:r>
              <a:rPr lang="pl-PL" sz="1600" dirty="0">
                <a:latin typeface="Roboto" panose="02000000000000000000" pitchFamily="2" charset="0"/>
                <a:ea typeface="Roboto" panose="02000000000000000000" pitchFamily="2" charset="0"/>
                <a:cs typeface="+mn-lt"/>
              </a:rPr>
              <a:t> with </a:t>
            </a:r>
            <a:r>
              <a:rPr lang="pl-PL" sz="1600" dirty="0" err="1">
                <a:latin typeface="Roboto" panose="02000000000000000000" pitchFamily="2" charset="0"/>
                <a:ea typeface="Roboto" panose="02000000000000000000" pitchFamily="2" charset="0"/>
                <a:cs typeface="+mn-lt"/>
              </a:rPr>
              <a:t>other</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companies</a:t>
            </a:r>
            <a:r>
              <a:rPr lang="pl-PL" sz="1600" dirty="0">
                <a:latin typeface="Roboto" panose="02000000000000000000" pitchFamily="2" charset="0"/>
                <a:ea typeface="Roboto" panose="02000000000000000000" pitchFamily="2" charset="0"/>
                <a:cs typeface="+mn-lt"/>
              </a:rPr>
              <a:t> from the same </a:t>
            </a:r>
            <a:r>
              <a:rPr lang="pl-PL" sz="1600" dirty="0" err="1">
                <a:latin typeface="Roboto" panose="02000000000000000000" pitchFamily="2" charset="0"/>
                <a:ea typeface="Roboto" panose="02000000000000000000" pitchFamily="2" charset="0"/>
                <a:cs typeface="+mn-lt"/>
              </a:rPr>
              <a:t>or</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related</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industries</a:t>
            </a:r>
            <a:r>
              <a:rPr lang="pl-PL" sz="1600" dirty="0">
                <a:latin typeface="Roboto" panose="02000000000000000000" pitchFamily="2" charset="0"/>
                <a:ea typeface="Roboto" panose="02000000000000000000" pitchFamily="2" charset="0"/>
                <a:cs typeface="+mn-lt"/>
              </a:rPr>
              <a:t>. </a:t>
            </a:r>
            <a:endParaRPr lang="pl-PL" sz="1600" dirty="0">
              <a:latin typeface="Roboto" panose="02000000000000000000" pitchFamily="2" charset="0"/>
              <a:ea typeface="Roboto" panose="02000000000000000000" pitchFamily="2" charset="0"/>
              <a:cs typeface="Calibri"/>
            </a:endParaRPr>
          </a:p>
          <a:p>
            <a:pPr marL="285750" indent="-285750" algn="just">
              <a:buFont typeface="Arial"/>
              <a:buChar char="•"/>
            </a:pPr>
            <a:r>
              <a:rPr lang="pl-PL" sz="1600" dirty="0">
                <a:latin typeface="Roboto" panose="02000000000000000000" pitchFamily="2" charset="0"/>
                <a:ea typeface="Roboto" panose="02000000000000000000" pitchFamily="2" charset="0"/>
                <a:cs typeface="+mn-lt"/>
              </a:rPr>
              <a:t>In the </a:t>
            </a:r>
            <a:r>
              <a:rPr lang="pl-PL" sz="1600" dirty="0" err="1">
                <a:latin typeface="Roboto" panose="02000000000000000000" pitchFamily="2" charset="0"/>
                <a:ea typeface="Roboto" panose="02000000000000000000" pitchFamily="2" charset="0"/>
                <a:cs typeface="+mn-lt"/>
              </a:rPr>
              <a:t>circle</a:t>
            </a:r>
            <a:r>
              <a:rPr lang="pl-PL" sz="1600" dirty="0">
                <a:latin typeface="Roboto" panose="02000000000000000000" pitchFamily="2" charset="0"/>
                <a:ea typeface="Roboto" panose="02000000000000000000" pitchFamily="2" charset="0"/>
                <a:cs typeface="+mn-lt"/>
              </a:rPr>
              <a:t> of </a:t>
            </a:r>
            <a:r>
              <a:rPr lang="pl-PL" sz="1600" dirty="0" err="1">
                <a:latin typeface="Roboto" panose="02000000000000000000" pitchFamily="2" charset="0"/>
                <a:ea typeface="Roboto" panose="02000000000000000000" pitchFamily="2" charset="0"/>
                <a:cs typeface="+mn-lt"/>
              </a:rPr>
              <a:t>interests</a:t>
            </a:r>
            <a:r>
              <a:rPr lang="pl-PL" sz="1600" dirty="0">
                <a:latin typeface="Roboto" panose="02000000000000000000" pitchFamily="2" charset="0"/>
                <a:ea typeface="Roboto" panose="02000000000000000000" pitchFamily="2" charset="0"/>
                <a:cs typeface="+mn-lt"/>
              </a:rPr>
              <a:t> of the </a:t>
            </a:r>
            <a:r>
              <a:rPr lang="pl-PL" sz="1600" dirty="0" err="1">
                <a:latin typeface="Roboto" panose="02000000000000000000" pitchFamily="2" charset="0"/>
                <a:ea typeface="Roboto" panose="02000000000000000000" pitchFamily="2" charset="0"/>
                <a:cs typeface="+mn-lt"/>
              </a:rPr>
              <a:t>Group</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is</a:t>
            </a:r>
            <a:r>
              <a:rPr lang="pl-PL" sz="1600" dirty="0">
                <a:latin typeface="Roboto" panose="02000000000000000000" pitchFamily="2" charset="0"/>
                <a:ea typeface="Roboto" panose="02000000000000000000" pitchFamily="2" charset="0"/>
                <a:cs typeface="+mn-lt"/>
              </a:rPr>
              <a:t> to </a:t>
            </a:r>
            <a:r>
              <a:rPr lang="pl-PL" sz="1600" dirty="0" err="1">
                <a:latin typeface="Roboto" panose="02000000000000000000" pitchFamily="2" charset="0"/>
                <a:ea typeface="Roboto" panose="02000000000000000000" pitchFamily="2" charset="0"/>
                <a:cs typeface="+mn-lt"/>
              </a:rPr>
              <a:t>create</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an</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activity</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connected</a:t>
            </a:r>
            <a:r>
              <a:rPr lang="pl-PL" sz="1600" dirty="0">
                <a:latin typeface="Roboto" panose="02000000000000000000" pitchFamily="2" charset="0"/>
                <a:ea typeface="Roboto" panose="02000000000000000000" pitchFamily="2" charset="0"/>
                <a:cs typeface="+mn-lt"/>
              </a:rPr>
              <a:t> with </a:t>
            </a:r>
            <a:r>
              <a:rPr lang="pl-PL" sz="1600" dirty="0" err="1">
                <a:latin typeface="Roboto" panose="02000000000000000000" pitchFamily="2" charset="0"/>
                <a:ea typeface="Roboto" panose="02000000000000000000" pitchFamily="2" charset="0"/>
                <a:cs typeface="+mn-lt"/>
              </a:rPr>
              <a:t>financing</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young</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companies</a:t>
            </a:r>
            <a:r>
              <a:rPr lang="pl-PL" sz="1600" dirty="0">
                <a:latin typeface="Roboto" panose="02000000000000000000" pitchFamily="2" charset="0"/>
                <a:ea typeface="Roboto" panose="02000000000000000000" pitchFamily="2" charset="0"/>
                <a:cs typeface="+mn-lt"/>
              </a:rPr>
              <a:t> and start-</a:t>
            </a:r>
            <a:r>
              <a:rPr lang="pl-PL" sz="1600" dirty="0" err="1">
                <a:latin typeface="Roboto" panose="02000000000000000000" pitchFamily="2" charset="0"/>
                <a:ea typeface="Roboto" panose="02000000000000000000" pitchFamily="2" charset="0"/>
                <a:cs typeface="+mn-lt"/>
              </a:rPr>
              <a:t>ups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giving</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an</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opportunity</a:t>
            </a:r>
            <a:r>
              <a:rPr lang="pl-PL" sz="1600" dirty="0">
                <a:latin typeface="Roboto" panose="02000000000000000000" pitchFamily="2" charset="0"/>
                <a:ea typeface="Roboto" panose="02000000000000000000" pitchFamily="2" charset="0"/>
                <a:cs typeface="+mn-lt"/>
              </a:rPr>
              <a:t> to </a:t>
            </a:r>
            <a:r>
              <a:rPr lang="pl-PL" sz="1600" dirty="0" err="1">
                <a:latin typeface="Roboto" panose="02000000000000000000" pitchFamily="2" charset="0"/>
                <a:ea typeface="Roboto" panose="02000000000000000000" pitchFamily="2" charset="0"/>
                <a:cs typeface="+mn-lt"/>
              </a:rPr>
              <a:t>achieve</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profits</a:t>
            </a:r>
            <a:r>
              <a:rPr lang="pl-PL" sz="1600" dirty="0">
                <a:latin typeface="Roboto" panose="02000000000000000000" pitchFamily="2" charset="0"/>
                <a:ea typeface="Roboto" panose="02000000000000000000" pitchFamily="2" charset="0"/>
                <a:cs typeface="+mn-lt"/>
              </a:rPr>
              <a:t> from the </a:t>
            </a:r>
            <a:r>
              <a:rPr lang="pl-PL" sz="1600" dirty="0" err="1">
                <a:latin typeface="Roboto" panose="02000000000000000000" pitchFamily="2" charset="0"/>
                <a:ea typeface="Roboto" panose="02000000000000000000" pitchFamily="2" charset="0"/>
                <a:cs typeface="+mn-lt"/>
              </a:rPr>
              <a:t>conducted</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activity</a:t>
            </a:r>
            <a:r>
              <a:rPr lang="pl-PL" sz="1600" dirty="0">
                <a:latin typeface="Roboto" panose="02000000000000000000" pitchFamily="2" charset="0"/>
                <a:ea typeface="Roboto" panose="02000000000000000000" pitchFamily="2" charset="0"/>
                <a:cs typeface="+mn-lt"/>
              </a:rPr>
              <a:t>. </a:t>
            </a:r>
            <a:endParaRPr lang="pl-PL" sz="1600" dirty="0">
              <a:latin typeface="Roboto" panose="02000000000000000000" pitchFamily="2" charset="0"/>
              <a:ea typeface="Roboto" panose="02000000000000000000" pitchFamily="2" charset="0"/>
              <a:cs typeface="Calibri"/>
            </a:endParaRPr>
          </a:p>
          <a:p>
            <a:pPr marL="285750" indent="-285750" algn="just">
              <a:buFont typeface="Arial"/>
              <a:buChar char="•"/>
            </a:pPr>
            <a:r>
              <a:rPr lang="pl-PL" sz="1600" dirty="0">
                <a:latin typeface="Roboto" panose="02000000000000000000" pitchFamily="2" charset="0"/>
                <a:ea typeface="Roboto" panose="02000000000000000000" pitchFamily="2" charset="0"/>
                <a:cs typeface="+mn-lt"/>
              </a:rPr>
              <a:t>RESBUD SE </a:t>
            </a:r>
            <a:r>
              <a:rPr lang="pl-PL" sz="1600" dirty="0" err="1">
                <a:latin typeface="Roboto" panose="02000000000000000000" pitchFamily="2" charset="0"/>
                <a:ea typeface="Roboto" panose="02000000000000000000" pitchFamily="2" charset="0"/>
                <a:cs typeface="+mn-lt"/>
              </a:rPr>
              <a:t>intends</a:t>
            </a:r>
            <a:r>
              <a:rPr lang="pl-PL" sz="1600" dirty="0">
                <a:latin typeface="Roboto" panose="02000000000000000000" pitchFamily="2" charset="0"/>
                <a:ea typeface="Roboto" panose="02000000000000000000" pitchFamily="2" charset="0"/>
                <a:cs typeface="+mn-lt"/>
              </a:rPr>
              <a:t> to </a:t>
            </a:r>
            <a:r>
              <a:rPr lang="pl-PL" sz="1600" dirty="0" err="1">
                <a:latin typeface="Roboto" panose="02000000000000000000" pitchFamily="2" charset="0"/>
                <a:ea typeface="Roboto" panose="02000000000000000000" pitchFamily="2" charset="0"/>
                <a:cs typeface="+mn-lt"/>
              </a:rPr>
              <a:t>implement</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innovative</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solutions</a:t>
            </a:r>
            <a:r>
              <a:rPr lang="pl-PL" sz="1600" dirty="0">
                <a:latin typeface="Roboto" panose="02000000000000000000" pitchFamily="2" charset="0"/>
                <a:ea typeface="Roboto" panose="02000000000000000000" pitchFamily="2" charset="0"/>
                <a:cs typeface="+mn-lt"/>
              </a:rPr>
              <a:t> in the </a:t>
            </a:r>
            <a:r>
              <a:rPr lang="pl-PL" sz="1600" dirty="0" err="1">
                <a:latin typeface="Roboto" panose="02000000000000000000" pitchFamily="2" charset="0"/>
                <a:ea typeface="Roboto" panose="02000000000000000000" pitchFamily="2" charset="0"/>
                <a:cs typeface="+mn-lt"/>
              </a:rPr>
              <a:t>industry</a:t>
            </a:r>
            <a:r>
              <a:rPr lang="pl-PL" sz="1600" dirty="0">
                <a:latin typeface="Roboto" panose="02000000000000000000" pitchFamily="2" charset="0"/>
                <a:ea typeface="Roboto" panose="02000000000000000000" pitchFamily="2" charset="0"/>
                <a:cs typeface="+mn-lt"/>
              </a:rPr>
              <a:t> in </a:t>
            </a:r>
            <a:r>
              <a:rPr lang="pl-PL" sz="1600" dirty="0" err="1">
                <a:latin typeface="Roboto" panose="02000000000000000000" pitchFamily="2" charset="0"/>
                <a:ea typeface="Roboto" panose="02000000000000000000" pitchFamily="2" charset="0"/>
                <a:cs typeface="+mn-lt"/>
              </a:rPr>
              <a:t>which</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it</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operates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thanks</a:t>
            </a:r>
            <a:r>
              <a:rPr lang="pl-PL" sz="1600" dirty="0">
                <a:latin typeface="Roboto" panose="02000000000000000000" pitchFamily="2" charset="0"/>
                <a:ea typeface="Roboto" panose="02000000000000000000" pitchFamily="2" charset="0"/>
                <a:cs typeface="+mn-lt"/>
              </a:rPr>
              <a:t> to the </a:t>
            </a:r>
            <a:r>
              <a:rPr lang="pl-PL" sz="1600" dirty="0" err="1">
                <a:latin typeface="Roboto" panose="02000000000000000000" pitchFamily="2" charset="0"/>
                <a:ea typeface="Roboto" panose="02000000000000000000" pitchFamily="2" charset="0"/>
                <a:cs typeface="+mn-lt"/>
              </a:rPr>
              <a:t>cooperation</a:t>
            </a:r>
            <a:r>
              <a:rPr lang="pl-PL" sz="1600" dirty="0">
                <a:latin typeface="Roboto" panose="02000000000000000000" pitchFamily="2" charset="0"/>
                <a:ea typeface="Roboto" panose="02000000000000000000" pitchFamily="2" charset="0"/>
                <a:cs typeface="+mn-lt"/>
              </a:rPr>
              <a:t> with </a:t>
            </a:r>
            <a:r>
              <a:rPr lang="pl-PL" sz="1600" dirty="0" err="1">
                <a:latin typeface="Roboto" panose="02000000000000000000" pitchFamily="2" charset="0"/>
                <a:ea typeface="Roboto" panose="02000000000000000000" pitchFamily="2" charset="0"/>
                <a:cs typeface="+mn-lt"/>
              </a:rPr>
              <a:t>prestigious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technical</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universities</a:t>
            </a:r>
            <a:r>
              <a:rPr lang="pl-PL" sz="1600" dirty="0">
                <a:latin typeface="Roboto" panose="02000000000000000000" pitchFamily="2" charset="0"/>
                <a:ea typeface="Roboto" panose="02000000000000000000" pitchFamily="2" charset="0"/>
                <a:cs typeface="+mn-lt"/>
              </a:rPr>
              <a:t> from the </a:t>
            </a:r>
            <a:r>
              <a:rPr lang="pl-PL" sz="1600" dirty="0" err="1">
                <a:latin typeface="Roboto" panose="02000000000000000000" pitchFamily="2" charset="0"/>
                <a:ea typeface="Roboto" panose="02000000000000000000" pitchFamily="2" charset="0"/>
                <a:cs typeface="+mn-lt"/>
              </a:rPr>
              <a:t>countries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where</a:t>
            </a:r>
            <a:r>
              <a:rPr lang="pl-PL" sz="1600" dirty="0">
                <a:latin typeface="Roboto" panose="02000000000000000000" pitchFamily="2" charset="0"/>
                <a:ea typeface="Roboto" panose="02000000000000000000" pitchFamily="2" charset="0"/>
                <a:cs typeface="+mn-lt"/>
              </a:rPr>
              <a:t> the holding </a:t>
            </a:r>
            <a:r>
              <a:rPr lang="pl-PL" sz="1600" dirty="0" err="1">
                <a:latin typeface="Roboto" panose="02000000000000000000" pitchFamily="2" charset="0"/>
                <a:ea typeface="Roboto" panose="02000000000000000000" pitchFamily="2" charset="0"/>
                <a:cs typeface="+mn-lt"/>
              </a:rPr>
              <a:t>companies</a:t>
            </a:r>
            <a:r>
              <a:rPr lang="pl-PL" sz="1600" dirty="0">
                <a:latin typeface="Roboto" panose="02000000000000000000" pitchFamily="2" charset="0"/>
                <a:ea typeface="Roboto" panose="02000000000000000000" pitchFamily="2" charset="0"/>
                <a:cs typeface="+mn-lt"/>
              </a:rPr>
              <a:t> </a:t>
            </a:r>
            <a:r>
              <a:rPr lang="pl-PL" sz="1600" dirty="0" err="1">
                <a:latin typeface="Roboto" panose="02000000000000000000" pitchFamily="2" charset="0"/>
                <a:ea typeface="Roboto" panose="02000000000000000000" pitchFamily="2" charset="0"/>
                <a:cs typeface="+mn-lt"/>
              </a:rPr>
              <a:t>operate</a:t>
            </a:r>
            <a:r>
              <a:rPr lang="pl-PL" sz="1600" dirty="0">
                <a:latin typeface="Roboto" panose="02000000000000000000" pitchFamily="2" charset="0"/>
                <a:ea typeface="Roboto" panose="02000000000000000000" pitchFamily="2" charset="0"/>
                <a:cs typeface="+mn-lt"/>
              </a:rPr>
              <a:t>.</a:t>
            </a:r>
            <a:endParaRPr lang="pl-PL" sz="1600" dirty="0">
              <a:latin typeface="Roboto" panose="02000000000000000000" pitchFamily="2" charset="0"/>
              <a:ea typeface="Roboto" panose="02000000000000000000" pitchFamily="2" charset="0"/>
              <a:cs typeface="Calibri"/>
            </a:endParaRPr>
          </a:p>
        </p:txBody>
      </p:sp>
      <p:pic>
        <p:nvPicPr>
          <p:cNvPr id="13" name="Grafika 12">
            <a:extLst>
              <a:ext uri="{FF2B5EF4-FFF2-40B4-BE49-F238E27FC236}">
                <a16:creationId xmlns:a16="http://schemas.microsoft.com/office/drawing/2014/main" id="{0CE220C4-DD86-4598-B31B-2AFA24FC5B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797" y="115048"/>
            <a:ext cx="1209675" cy="1219200"/>
          </a:xfrm>
          <a:prstGeom prst="rect">
            <a:avLst/>
          </a:prstGeom>
        </p:spPr>
      </p:pic>
      <p:pic>
        <p:nvPicPr>
          <p:cNvPr id="14" name="Obraz 13" descr="Obraz zawierający tekst, clipart&#10;&#10;Opis wygenerowany automatycznie">
            <a:extLst>
              <a:ext uri="{FF2B5EF4-FFF2-40B4-BE49-F238E27FC236}">
                <a16:creationId xmlns:a16="http://schemas.microsoft.com/office/drawing/2014/main" id="{3110EDB0-426B-4CD5-8709-269E6A1207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3501307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754490" y="181959"/>
            <a:ext cx="6096000"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SE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21</a:t>
            </a:fld>
            <a:endParaRPr lang="pl-PL">
              <a:solidFill>
                <a:schemeClr val="bg1"/>
              </a:solidFill>
              <a:latin typeface="Roboto" panose="02000000000000000000" pitchFamily="2" charset="0"/>
              <a:ea typeface="Roboto" panose="02000000000000000000" pitchFamily="2" charset="0"/>
            </a:endParaRPr>
          </a:p>
        </p:txBody>
      </p:sp>
      <p:sp>
        <p:nvSpPr>
          <p:cNvPr id="38" name="Prostokąt 37">
            <a:extLst>
              <a:ext uri="{FF2B5EF4-FFF2-40B4-BE49-F238E27FC236}">
                <a16:creationId xmlns:a16="http://schemas.microsoft.com/office/drawing/2014/main" id="{B160AFBD-FCB3-4CDF-894D-6CCEE0ABD5C0}"/>
              </a:ext>
            </a:extLst>
          </p:cNvPr>
          <p:cNvSpPr/>
          <p:nvPr/>
        </p:nvSpPr>
        <p:spPr>
          <a:xfrm>
            <a:off x="9403936"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D3BEDA46-6326-4AC8-B48C-9087873D89DB}"/>
              </a:ext>
            </a:extLst>
          </p:cNvPr>
          <p:cNvSpPr txBox="1"/>
          <p:nvPr/>
        </p:nvSpPr>
        <p:spPr>
          <a:xfrm>
            <a:off x="1801096" y="1276796"/>
            <a:ext cx="8820720" cy="461665"/>
          </a:xfrm>
          <a:prstGeom prst="rect">
            <a:avLst/>
          </a:prstGeom>
          <a:noFill/>
        </p:spPr>
        <p:txBody>
          <a:bodyPr wrap="square" rtlCol="0">
            <a:spAutoFit/>
          </a:bodyPr>
          <a:lstStyle/>
          <a:p>
            <a:r>
              <a:rPr lang="en-US" sz="2400" b="1" dirty="0">
                <a:solidFill>
                  <a:srgbClr val="023D5B"/>
                </a:solidFill>
                <a:latin typeface="Roboto" panose="02000000000000000000" pitchFamily="2" charset="0"/>
                <a:ea typeface="Roboto" panose="02000000000000000000" pitchFamily="2" charset="0"/>
                <a:cs typeface="Arial" panose="020B0604020202020204" pitchFamily="34" charset="0"/>
              </a:rPr>
              <a:t>AREAS OF ACTIVITY OF RESBUD SE GROUP COMPANIES</a:t>
            </a:r>
            <a:endParaRPr lang="pl-PL" sz="2400" b="1"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12" name="pole tekstowe 11">
            <a:extLst>
              <a:ext uri="{FF2B5EF4-FFF2-40B4-BE49-F238E27FC236}">
                <a16:creationId xmlns:a16="http://schemas.microsoft.com/office/drawing/2014/main" id="{E1148F20-F7AA-43D6-B574-B85461BEABA6}"/>
              </a:ext>
            </a:extLst>
          </p:cNvPr>
          <p:cNvSpPr txBox="1"/>
          <p:nvPr/>
        </p:nvSpPr>
        <p:spPr>
          <a:xfrm>
            <a:off x="508603" y="2962911"/>
            <a:ext cx="3657436" cy="2329997"/>
          </a:xfrm>
          <a:prstGeom prst="rect">
            <a:avLst/>
          </a:prstGeom>
          <a:noFill/>
        </p:spPr>
        <p:txBody>
          <a:bodyPr wrap="square">
            <a:spAutoFit/>
          </a:bodyPr>
          <a:lstStyle/>
          <a:p>
            <a:pPr algn="just">
              <a:lnSpc>
                <a:spcPct val="120000"/>
              </a:lnSpc>
              <a:spcAft>
                <a:spcPts val="600"/>
              </a:spcAft>
            </a:pPr>
            <a:r>
              <a:rPr lang="en-US" sz="1300" err="1">
                <a:latin typeface="Roboto" panose="02000000000000000000" pitchFamily="2" charset="0"/>
                <a:ea typeface="Roboto" panose="02000000000000000000" pitchFamily="2" charset="0"/>
                <a:cs typeface="Times New Roman" panose="02020603050405020304" pitchFamily="18" charset="0"/>
              </a:rPr>
              <a:t>Conpol</a:t>
            </a:r>
            <a:r>
              <a:rPr lang="en-US" sz="1300">
                <a:latin typeface="Roboto" panose="02000000000000000000" pitchFamily="2" charset="0"/>
                <a:ea typeface="Roboto" panose="02000000000000000000" pitchFamily="2" charset="0"/>
                <a:cs typeface="Times New Roman" panose="02020603050405020304" pitchFamily="18" charset="0"/>
              </a:rPr>
              <a:t> Sp. z </a:t>
            </a:r>
            <a:r>
              <a:rPr lang="en-US" sz="1300" err="1">
                <a:latin typeface="Roboto" panose="02000000000000000000" pitchFamily="2" charset="0"/>
                <a:ea typeface="Roboto" panose="02000000000000000000" pitchFamily="2" charset="0"/>
                <a:cs typeface="Times New Roman" panose="02020603050405020304" pitchFamily="18" charset="0"/>
              </a:rPr>
              <a:t>o.o</a:t>
            </a:r>
            <a:r>
              <a:rPr lang="en-US" sz="1300">
                <a:latin typeface="Roboto" panose="02000000000000000000" pitchFamily="2" charset="0"/>
                <a:ea typeface="Roboto" panose="02000000000000000000" pitchFamily="2" charset="0"/>
                <a:cs typeface="Times New Roman" panose="02020603050405020304" pitchFamily="18" charset="0"/>
              </a:rPr>
              <a:t>. plans to increase the number and value of implemented contracts. </a:t>
            </a:r>
            <a:endParaRPr lang="pl-PL" sz="1300">
              <a:latin typeface="Roboto" panose="02000000000000000000" pitchFamily="2" charset="0"/>
              <a:ea typeface="Roboto" panose="02000000000000000000" pitchFamily="2" charset="0"/>
              <a:cs typeface="Times New Roman" panose="02020603050405020304" pitchFamily="18" charset="0"/>
            </a:endParaRPr>
          </a:p>
          <a:p>
            <a:pPr algn="just">
              <a:lnSpc>
                <a:spcPct val="120000"/>
              </a:lnSpc>
              <a:spcAft>
                <a:spcPts val="600"/>
              </a:spcAft>
            </a:pPr>
            <a:r>
              <a:rPr lang="en-US" sz="1300">
                <a:latin typeface="Roboto" panose="02000000000000000000" pitchFamily="2" charset="0"/>
                <a:ea typeface="Roboto" panose="02000000000000000000" pitchFamily="2" charset="0"/>
                <a:cs typeface="Times New Roman" panose="02020603050405020304" pitchFamily="18" charset="0"/>
              </a:rPr>
              <a:t>The company's experience in the implementation of engineering investments and cooperation with large entities operating in</a:t>
            </a:r>
            <a:r>
              <a:rPr lang="en-US" sz="1400">
                <a:latin typeface="Roboto" panose="02000000000000000000" pitchFamily="2" charset="0"/>
                <a:ea typeface="Roboto" panose="02000000000000000000" pitchFamily="2" charset="0"/>
                <a:cs typeface="+mn-lt"/>
              </a:rPr>
              <a:t> </a:t>
            </a:r>
            <a:r>
              <a:rPr lang="en-US" sz="1300">
                <a:latin typeface="Roboto" panose="02000000000000000000" pitchFamily="2" charset="0"/>
                <a:ea typeface="Roboto" panose="02000000000000000000" pitchFamily="2" charset="0"/>
                <a:cs typeface="Times New Roman" panose="02020603050405020304" pitchFamily="18" charset="0"/>
              </a:rPr>
              <a:t>the</a:t>
            </a:r>
            <a:r>
              <a:rPr lang="en-US" sz="1400">
                <a:latin typeface="Roboto" panose="02000000000000000000" pitchFamily="2" charset="0"/>
                <a:ea typeface="Roboto" panose="02000000000000000000" pitchFamily="2" charset="0"/>
                <a:cs typeface="+mn-lt"/>
              </a:rPr>
              <a:t> </a:t>
            </a:r>
            <a:r>
              <a:rPr lang="en-US" sz="1300">
                <a:latin typeface="Roboto" panose="02000000000000000000" pitchFamily="2" charset="0"/>
                <a:ea typeface="Roboto" panose="02000000000000000000" pitchFamily="2" charset="0"/>
                <a:cs typeface="Times New Roman" panose="02020603050405020304" pitchFamily="18" charset="0"/>
              </a:rPr>
              <a:t>engineering construction industry give </a:t>
            </a:r>
            <a:r>
              <a:rPr lang="en-US" sz="1300" b="1">
                <a:latin typeface="Roboto" panose="02000000000000000000" pitchFamily="2" charset="0"/>
                <a:ea typeface="Roboto" panose="02000000000000000000" pitchFamily="2" charset="0"/>
                <a:cs typeface="Times New Roman" panose="02020603050405020304" pitchFamily="18" charset="0"/>
              </a:rPr>
              <a:t>real opportunities to increase the company's revenues at the level of several dozen percent annually over the next 3 years.</a:t>
            </a:r>
            <a:endParaRPr lang="pl-PL" sz="1300" b="1">
              <a:latin typeface="Roboto" panose="02000000000000000000" pitchFamily="2" charset="0"/>
              <a:ea typeface="Roboto" panose="02000000000000000000" pitchFamily="2" charset="0"/>
              <a:cs typeface="Times New Roman" panose="02020603050405020304" pitchFamily="18" charset="0"/>
            </a:endParaRPr>
          </a:p>
        </p:txBody>
      </p:sp>
      <p:sp>
        <p:nvSpPr>
          <p:cNvPr id="13" name="pole tekstowe 12">
            <a:extLst>
              <a:ext uri="{FF2B5EF4-FFF2-40B4-BE49-F238E27FC236}">
                <a16:creationId xmlns:a16="http://schemas.microsoft.com/office/drawing/2014/main" id="{CAC9E34D-D05A-4119-8EF5-68A872889705}"/>
              </a:ext>
            </a:extLst>
          </p:cNvPr>
          <p:cNvSpPr txBox="1"/>
          <p:nvPr/>
        </p:nvSpPr>
        <p:spPr>
          <a:xfrm>
            <a:off x="4656459" y="2962911"/>
            <a:ext cx="3266841" cy="2864887"/>
          </a:xfrm>
          <a:prstGeom prst="rect">
            <a:avLst/>
          </a:prstGeom>
          <a:noFill/>
        </p:spPr>
        <p:txBody>
          <a:bodyPr wrap="square">
            <a:spAutoFit/>
          </a:bodyPr>
          <a:lstStyle/>
          <a:p>
            <a:pPr algn="just">
              <a:lnSpc>
                <a:spcPct val="120000"/>
              </a:lnSpc>
              <a:spcAft>
                <a:spcPts val="600"/>
              </a:spcAft>
            </a:pPr>
            <a:r>
              <a:rPr lang="en-US" sz="1300" dirty="0" err="1">
                <a:latin typeface="Roboto" panose="02000000000000000000" pitchFamily="2" charset="0"/>
                <a:ea typeface="Roboto" panose="02000000000000000000" pitchFamily="2" charset="0"/>
                <a:cs typeface="Times New Roman" panose="02020603050405020304" pitchFamily="18" charset="0"/>
              </a:rPr>
              <a:t>Uniwersim</a:t>
            </a:r>
            <a:r>
              <a:rPr lang="en-US" sz="1300" dirty="0">
                <a:latin typeface="Roboto" panose="02000000000000000000" pitchFamily="2" charset="0"/>
                <a:ea typeface="Roboto" panose="02000000000000000000" pitchFamily="2" charset="0"/>
                <a:cs typeface="Times New Roman" panose="02020603050405020304" pitchFamily="18" charset="0"/>
              </a:rPr>
              <a:t> Sp. z </a:t>
            </a:r>
            <a:r>
              <a:rPr lang="en-US" sz="1300" dirty="0" err="1">
                <a:latin typeface="Roboto" panose="02000000000000000000" pitchFamily="2" charset="0"/>
                <a:ea typeface="Roboto" panose="02000000000000000000" pitchFamily="2" charset="0"/>
                <a:cs typeface="Times New Roman" panose="02020603050405020304" pitchFamily="18" charset="0"/>
              </a:rPr>
              <a:t>o.o</a:t>
            </a:r>
            <a:r>
              <a:rPr lang="en-US" sz="1300" dirty="0">
                <a:latin typeface="Roboto" panose="02000000000000000000" pitchFamily="2" charset="0"/>
                <a:ea typeface="Roboto" panose="02000000000000000000" pitchFamily="2" charset="0"/>
                <a:cs typeface="Times New Roman" panose="02020603050405020304" pitchFamily="18" charset="0"/>
              </a:rPr>
              <a:t>. </a:t>
            </a:r>
            <a:r>
              <a:rPr lang="pl-PL" sz="1300" dirty="0">
                <a:latin typeface="Roboto" panose="02000000000000000000" pitchFamily="2" charset="0"/>
                <a:ea typeface="Roboto" panose="02000000000000000000" pitchFamily="2" charset="0"/>
                <a:cs typeface="Times New Roman" panose="02020603050405020304" pitchFamily="18" charset="0"/>
              </a:rPr>
              <a:t>d</a:t>
            </a:r>
            <a:r>
              <a:rPr lang="en-US" sz="1300" dirty="0" err="1">
                <a:latin typeface="Roboto" panose="02000000000000000000" pitchFamily="2" charset="0"/>
                <a:ea typeface="Roboto" panose="02000000000000000000" pitchFamily="2" charset="0"/>
                <a:cs typeface="Times New Roman" panose="02020603050405020304" pitchFamily="18" charset="0"/>
              </a:rPr>
              <a:t>espite</a:t>
            </a:r>
            <a:r>
              <a:rPr lang="en-US" sz="1300" dirty="0">
                <a:latin typeface="Roboto" panose="02000000000000000000" pitchFamily="2" charset="0"/>
                <a:ea typeface="Roboto" panose="02000000000000000000" pitchFamily="2" charset="0"/>
                <a:cs typeface="Times New Roman" panose="02020603050405020304" pitchFamily="18" charset="0"/>
              </a:rPr>
              <a:t> the pandemic,</a:t>
            </a:r>
            <a:r>
              <a:rPr lang="pl-PL" sz="1300" dirty="0">
                <a:latin typeface="Roboto" panose="02000000000000000000" pitchFamily="2" charset="0"/>
                <a:ea typeface="Roboto" panose="02000000000000000000" pitchFamily="2" charset="0"/>
                <a:cs typeface="Times New Roman" panose="02020603050405020304" pitchFamily="18" charset="0"/>
              </a:rPr>
              <a:t> </a:t>
            </a:r>
            <a:r>
              <a:rPr lang="pl-PL" sz="1300" dirty="0" err="1">
                <a:latin typeface="Roboto" panose="02000000000000000000" pitchFamily="2" charset="0"/>
                <a:ea typeface="Roboto" panose="02000000000000000000" pitchFamily="2" charset="0"/>
                <a:cs typeface="Times New Roman" panose="02020603050405020304" pitchFamily="18" charset="0"/>
              </a:rPr>
              <a:t>doesn’t</a:t>
            </a:r>
            <a:r>
              <a:rPr lang="pl-PL" sz="1300" dirty="0">
                <a:latin typeface="Roboto" panose="02000000000000000000" pitchFamily="2" charset="0"/>
                <a:ea typeface="Roboto" panose="02000000000000000000" pitchFamily="2" charset="0"/>
                <a:cs typeface="Times New Roman" panose="02020603050405020304" pitchFamily="18" charset="0"/>
              </a:rPr>
              <a:t> </a:t>
            </a:r>
            <a:r>
              <a:rPr lang="en-US" sz="1300" dirty="0">
                <a:latin typeface="Roboto" panose="02000000000000000000" pitchFamily="2" charset="0"/>
                <a:ea typeface="Roboto" panose="02000000000000000000" pitchFamily="2" charset="0"/>
                <a:cs typeface="Times New Roman" panose="02020603050405020304" pitchFamily="18" charset="0"/>
              </a:rPr>
              <a:t>slow down in the construction, modernization and reconstruction of voivodeship roads</a:t>
            </a:r>
            <a:r>
              <a:rPr lang="pl-PL" sz="1300" dirty="0">
                <a:latin typeface="Roboto" panose="02000000000000000000" pitchFamily="2" charset="0"/>
                <a:ea typeface="Roboto" panose="02000000000000000000" pitchFamily="2" charset="0"/>
                <a:cs typeface="Times New Roman" panose="02020603050405020304" pitchFamily="18" charset="0"/>
              </a:rPr>
              <a:t>.</a:t>
            </a:r>
          </a:p>
          <a:p>
            <a:pPr algn="just">
              <a:lnSpc>
                <a:spcPct val="120000"/>
              </a:lnSpc>
              <a:spcAft>
                <a:spcPts val="600"/>
              </a:spcAft>
            </a:pPr>
            <a:r>
              <a:rPr lang="en-US" sz="1300" dirty="0">
                <a:latin typeface="Roboto" panose="02000000000000000000" pitchFamily="2" charset="0"/>
                <a:ea typeface="Roboto" panose="02000000000000000000" pitchFamily="2" charset="0"/>
                <a:cs typeface="Times New Roman" panose="02020603050405020304" pitchFamily="18" charset="0"/>
              </a:rPr>
              <a:t>In 2021, the municipalities adjacent to the company's production plant will allocate PLN 355 million for this purpose.</a:t>
            </a:r>
            <a:r>
              <a:rPr lang="pl-PL" sz="1300" dirty="0">
                <a:latin typeface="Roboto" panose="02000000000000000000" pitchFamily="2" charset="0"/>
                <a:ea typeface="Roboto" panose="02000000000000000000" pitchFamily="2" charset="0"/>
                <a:cs typeface="Times New Roman" panose="02020603050405020304" pitchFamily="18" charset="0"/>
              </a:rPr>
              <a:t> </a:t>
            </a:r>
            <a:r>
              <a:rPr lang="en-US" sz="1300" dirty="0">
                <a:latin typeface="Roboto" panose="02000000000000000000" pitchFamily="2" charset="0"/>
                <a:ea typeface="Roboto" panose="02000000000000000000" pitchFamily="2" charset="0"/>
                <a:cs typeface="Times New Roman" panose="02020603050405020304" pitchFamily="18" charset="0"/>
              </a:rPr>
              <a:t>Due to the close location of the production base, </a:t>
            </a:r>
            <a:r>
              <a:rPr lang="en-US" sz="1300" dirty="0" err="1">
                <a:latin typeface="Roboto" panose="02000000000000000000" pitchFamily="2" charset="0"/>
                <a:ea typeface="Roboto" panose="02000000000000000000" pitchFamily="2" charset="0"/>
                <a:cs typeface="Times New Roman" panose="02020603050405020304" pitchFamily="18" charset="0"/>
              </a:rPr>
              <a:t>Uniwersim</a:t>
            </a:r>
            <a:r>
              <a:rPr lang="en-US" sz="1300" dirty="0">
                <a:latin typeface="Roboto" panose="02000000000000000000" pitchFamily="2" charset="0"/>
                <a:ea typeface="Roboto" panose="02000000000000000000" pitchFamily="2" charset="0"/>
                <a:cs typeface="Times New Roman" panose="02020603050405020304" pitchFamily="18" charset="0"/>
              </a:rPr>
              <a:t> wants to actively participate in</a:t>
            </a:r>
            <a:r>
              <a:rPr lang="en-US" sz="1400" dirty="0">
                <a:latin typeface="Roboto" panose="02000000000000000000" pitchFamily="2" charset="0"/>
                <a:ea typeface="Roboto" panose="02000000000000000000" pitchFamily="2" charset="0"/>
                <a:cs typeface="+mn-lt"/>
              </a:rPr>
              <a:t> </a:t>
            </a:r>
            <a:r>
              <a:rPr lang="en-US" sz="1300" dirty="0">
                <a:latin typeface="Roboto" panose="02000000000000000000" pitchFamily="2" charset="0"/>
                <a:ea typeface="Roboto" panose="02000000000000000000" pitchFamily="2" charset="0"/>
                <a:cs typeface="Times New Roman" panose="02020603050405020304" pitchFamily="18" charset="0"/>
              </a:rPr>
              <a:t>the implementation of these road investments.</a:t>
            </a:r>
            <a:endParaRPr lang="pl-PL" sz="1300" b="1" dirty="0">
              <a:latin typeface="Roboto" panose="02000000000000000000" pitchFamily="2" charset="0"/>
              <a:ea typeface="Roboto" panose="02000000000000000000" pitchFamily="2" charset="0"/>
              <a:cs typeface="Times New Roman" panose="02020603050405020304" pitchFamily="18" charset="0"/>
            </a:endParaRPr>
          </a:p>
        </p:txBody>
      </p:sp>
      <p:sp>
        <p:nvSpPr>
          <p:cNvPr id="15" name="pole tekstowe 14">
            <a:extLst>
              <a:ext uri="{FF2B5EF4-FFF2-40B4-BE49-F238E27FC236}">
                <a16:creationId xmlns:a16="http://schemas.microsoft.com/office/drawing/2014/main" id="{41EABC93-B594-4CC0-970F-531A11233598}"/>
              </a:ext>
            </a:extLst>
          </p:cNvPr>
          <p:cNvSpPr txBox="1"/>
          <p:nvPr/>
        </p:nvSpPr>
        <p:spPr>
          <a:xfrm>
            <a:off x="8327572" y="2962911"/>
            <a:ext cx="2983061" cy="1270604"/>
          </a:xfrm>
          <a:prstGeom prst="rect">
            <a:avLst/>
          </a:prstGeom>
          <a:noFill/>
        </p:spPr>
        <p:txBody>
          <a:bodyPr wrap="square">
            <a:spAutoFit/>
          </a:bodyPr>
          <a:lstStyle/>
          <a:p>
            <a:pPr algn="just">
              <a:lnSpc>
                <a:spcPct val="120000"/>
              </a:lnSpc>
              <a:spcAft>
                <a:spcPts val="600"/>
              </a:spcAft>
            </a:pPr>
            <a:r>
              <a:rPr lang="en-US" sz="1300"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300">
                <a:effectLst/>
                <a:latin typeface="Roboto" panose="02000000000000000000" pitchFamily="2" charset="0"/>
                <a:ea typeface="Roboto" panose="02000000000000000000" pitchFamily="2" charset="0"/>
                <a:cs typeface="Times New Roman" panose="02020603050405020304" pitchFamily="18" charset="0"/>
              </a:rPr>
              <a:t> OOO, realizing the commitments already undertaken and contracts concluded, </a:t>
            </a:r>
            <a:r>
              <a:rPr lang="en-US" sz="1300" b="1">
                <a:effectLst/>
                <a:latin typeface="Roboto" panose="02000000000000000000" pitchFamily="2" charset="0"/>
                <a:ea typeface="Roboto" panose="02000000000000000000" pitchFamily="2" charset="0"/>
                <a:cs typeface="Times New Roman" panose="02020603050405020304" pitchFamily="18" charset="0"/>
              </a:rPr>
              <a:t>will achieve revenues approximately 20% higher </a:t>
            </a:r>
            <a:r>
              <a:rPr lang="pl-PL" sz="1300" b="1">
                <a:effectLst/>
                <a:latin typeface="Roboto" panose="02000000000000000000" pitchFamily="2" charset="0"/>
                <a:ea typeface="Roboto" panose="02000000000000000000" pitchFamily="2" charset="0"/>
                <a:cs typeface="Times New Roman" panose="02020603050405020304" pitchFamily="18" charset="0"/>
              </a:rPr>
              <a:t>in 2021 </a:t>
            </a:r>
            <a:r>
              <a:rPr lang="en-US" sz="1300" b="1">
                <a:effectLst/>
                <a:latin typeface="Roboto" panose="02000000000000000000" pitchFamily="2" charset="0"/>
                <a:ea typeface="Roboto" panose="02000000000000000000" pitchFamily="2" charset="0"/>
                <a:cs typeface="Times New Roman" panose="02020603050405020304" pitchFamily="18" charset="0"/>
              </a:rPr>
              <a:t>than in 2020.</a:t>
            </a:r>
            <a:endParaRPr lang="pl-PL" sz="1300" b="1">
              <a:latin typeface="Roboto" panose="02000000000000000000" pitchFamily="2" charset="0"/>
              <a:ea typeface="Roboto" panose="02000000000000000000" pitchFamily="2" charset="0"/>
              <a:cs typeface="Times New Roman" panose="02020603050405020304" pitchFamily="18" charset="0"/>
            </a:endParaRPr>
          </a:p>
        </p:txBody>
      </p:sp>
      <p:cxnSp>
        <p:nvCxnSpPr>
          <p:cNvPr id="7" name="Łącznik prosty 6">
            <a:extLst>
              <a:ext uri="{FF2B5EF4-FFF2-40B4-BE49-F238E27FC236}">
                <a16:creationId xmlns:a16="http://schemas.microsoft.com/office/drawing/2014/main" id="{99BF66DD-0064-4282-B50A-3BE7A2A1BC0E}"/>
              </a:ext>
            </a:extLst>
          </p:cNvPr>
          <p:cNvCxnSpPr>
            <a:cxnSpLocks/>
          </p:cNvCxnSpPr>
          <p:nvPr/>
        </p:nvCxnSpPr>
        <p:spPr>
          <a:xfrm>
            <a:off x="4396327" y="2301766"/>
            <a:ext cx="0" cy="3409856"/>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id="{2AAFEF3A-06C9-45A1-B9AD-258365AD6789}"/>
              </a:ext>
            </a:extLst>
          </p:cNvPr>
          <p:cNvCxnSpPr>
            <a:cxnSpLocks/>
          </p:cNvCxnSpPr>
          <p:nvPr/>
        </p:nvCxnSpPr>
        <p:spPr>
          <a:xfrm>
            <a:off x="8116238" y="2301766"/>
            <a:ext cx="0" cy="3445890"/>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pic>
        <p:nvPicPr>
          <p:cNvPr id="21" name="Picture 2" descr="logo">
            <a:extLst>
              <a:ext uri="{FF2B5EF4-FFF2-40B4-BE49-F238E27FC236}">
                <a16:creationId xmlns:a16="http://schemas.microsoft.com/office/drawing/2014/main" id="{CFD58B5E-CAA0-4449-BD41-369D0D3068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4092" y="2407068"/>
            <a:ext cx="2230020" cy="4672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Conpol Logo">
            <a:extLst>
              <a:ext uri="{FF2B5EF4-FFF2-40B4-BE49-F238E27FC236}">
                <a16:creationId xmlns:a16="http://schemas.microsoft.com/office/drawing/2014/main" id="{C81612CC-9465-4CC0-BE73-969F0CC12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279" y="2456152"/>
            <a:ext cx="1344083" cy="32535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Uniwersim Sp. z o.o.">
            <a:extLst>
              <a:ext uri="{FF2B5EF4-FFF2-40B4-BE49-F238E27FC236}">
                <a16:creationId xmlns:a16="http://schemas.microsoft.com/office/drawing/2014/main" id="{1BC9A6C5-D1B8-4F83-B0B5-234B0C740B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1240" y="2407068"/>
            <a:ext cx="1337277" cy="374437"/>
          </a:xfrm>
          <a:prstGeom prst="rect">
            <a:avLst/>
          </a:prstGeom>
          <a:noFill/>
          <a:extLst>
            <a:ext uri="{909E8E84-426E-40DD-AFC4-6F175D3DCCD1}">
              <a14:hiddenFill xmlns:a14="http://schemas.microsoft.com/office/drawing/2010/main">
                <a:solidFill>
                  <a:srgbClr val="FFFFFF"/>
                </a:solidFill>
              </a14:hiddenFill>
            </a:ext>
          </a:extLst>
        </p:spPr>
      </p:pic>
      <p:sp>
        <p:nvSpPr>
          <p:cNvPr id="17" name="pole tekstowe 16">
            <a:extLst>
              <a:ext uri="{FF2B5EF4-FFF2-40B4-BE49-F238E27FC236}">
                <a16:creationId xmlns:a16="http://schemas.microsoft.com/office/drawing/2014/main" id="{97D66D7F-7F35-4F60-92C9-F81DD0B2B51F}"/>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8" name="Grafika 17">
            <a:extLst>
              <a:ext uri="{FF2B5EF4-FFF2-40B4-BE49-F238E27FC236}">
                <a16:creationId xmlns:a16="http://schemas.microsoft.com/office/drawing/2014/main" id="{E41BF00C-A283-4231-8CE9-593E4CBC95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0797" y="115048"/>
            <a:ext cx="1209675" cy="1219200"/>
          </a:xfrm>
          <a:prstGeom prst="rect">
            <a:avLst/>
          </a:prstGeom>
        </p:spPr>
      </p:pic>
      <p:pic>
        <p:nvPicPr>
          <p:cNvPr id="19" name="Obraz 18" descr="Obraz zawierający tekst, clipart&#10;&#10;Opis wygenerowany automatycznie">
            <a:extLst>
              <a:ext uri="{FF2B5EF4-FFF2-40B4-BE49-F238E27FC236}">
                <a16:creationId xmlns:a16="http://schemas.microsoft.com/office/drawing/2014/main" id="{6C40104C-366D-4DB6-A189-874C993B6F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8604727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754490" y="181959"/>
            <a:ext cx="6096000"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SE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22</a:t>
            </a:fld>
            <a:endParaRPr lang="pl-PL">
              <a:solidFill>
                <a:schemeClr val="bg1"/>
              </a:solidFill>
              <a:latin typeface="Roboto" panose="02000000000000000000" pitchFamily="2" charset="0"/>
              <a:ea typeface="Roboto" panose="02000000000000000000" pitchFamily="2" charset="0"/>
            </a:endParaRPr>
          </a:p>
        </p:txBody>
      </p:sp>
      <p:sp>
        <p:nvSpPr>
          <p:cNvPr id="33" name="pole tekstowe 32">
            <a:extLst>
              <a:ext uri="{FF2B5EF4-FFF2-40B4-BE49-F238E27FC236}">
                <a16:creationId xmlns:a16="http://schemas.microsoft.com/office/drawing/2014/main" id="{6613803F-790B-4F16-BCC1-2F11F3A2B17C}"/>
              </a:ext>
            </a:extLst>
          </p:cNvPr>
          <p:cNvSpPr txBox="1"/>
          <p:nvPr/>
        </p:nvSpPr>
        <p:spPr>
          <a:xfrm>
            <a:off x="252412" y="6494732"/>
            <a:ext cx="8607424" cy="233077"/>
          </a:xfrm>
          <a:prstGeom prst="rect">
            <a:avLst/>
          </a:prstGeom>
          <a:noFill/>
        </p:spPr>
        <p:txBody>
          <a:bodyPr wrap="square" lIns="91440" tIns="45720" rIns="91440" bIns="45720" anchor="t">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a:rPr>
              <a:t>RESBUD SE – </a:t>
            </a:r>
            <a:r>
              <a:rPr lang="pl-PL" sz="900" dirty="0">
                <a:solidFill>
                  <a:srgbClr val="023D5B"/>
                </a:solidFill>
                <a:latin typeface="Roboto" panose="02000000000000000000" pitchFamily="2" charset="0"/>
                <a:ea typeface="Roboto" panose="02000000000000000000" pitchFamily="2" charset="0"/>
                <a:cs typeface="Times New Roman"/>
              </a:rPr>
              <a:t>we </a:t>
            </a:r>
            <a:r>
              <a:rPr lang="pl-PL" sz="900" dirty="0" err="1">
                <a:solidFill>
                  <a:srgbClr val="023D5B"/>
                </a:solidFill>
                <a:latin typeface="Roboto" panose="02000000000000000000" pitchFamily="2" charset="0"/>
                <a:ea typeface="Roboto" panose="02000000000000000000" pitchFamily="2" charset="0"/>
                <a:cs typeface="Times New Roman"/>
              </a:rPr>
              <a:t>build</a:t>
            </a:r>
            <a:r>
              <a:rPr lang="pl-PL" sz="900" dirty="0">
                <a:solidFill>
                  <a:srgbClr val="023D5B"/>
                </a:solidFill>
                <a:latin typeface="Roboto" panose="02000000000000000000" pitchFamily="2" charset="0"/>
                <a:ea typeface="Roboto" panose="02000000000000000000" pitchFamily="2" charset="0"/>
                <a:cs typeface="Times New Roman"/>
              </a:rPr>
              <a:t> to </a:t>
            </a:r>
            <a:r>
              <a:rPr lang="pl-PL" sz="900" dirty="0" err="1">
                <a:solidFill>
                  <a:srgbClr val="023D5B"/>
                </a:solidFill>
                <a:latin typeface="Roboto" panose="02000000000000000000" pitchFamily="2" charset="0"/>
                <a:ea typeface="Roboto" panose="02000000000000000000" pitchFamily="2" charset="0"/>
                <a:cs typeface="Times New Roman"/>
              </a:rPr>
              <a:t>connect</a:t>
            </a:r>
            <a:r>
              <a:rPr lang="pl-PL" sz="900" dirty="0">
                <a:solidFill>
                  <a:srgbClr val="023D5B"/>
                </a:solidFill>
                <a:latin typeface="Roboto" panose="02000000000000000000" pitchFamily="2" charset="0"/>
                <a:ea typeface="Roboto" panose="02000000000000000000" pitchFamily="2" charset="0"/>
                <a:cs typeface="Times New Roman"/>
              </a:rPr>
              <a:t> </a:t>
            </a:r>
            <a:r>
              <a:rPr lang="pl-PL" sz="900" dirty="0" err="1">
                <a:solidFill>
                  <a:srgbClr val="023D5B"/>
                </a:solidFill>
                <a:latin typeface="Roboto" panose="02000000000000000000" pitchFamily="2" charset="0"/>
                <a:ea typeface="Roboto" panose="02000000000000000000" pitchFamily="2" charset="0"/>
                <a:cs typeface="Times New Roman"/>
              </a:rPr>
              <a:t>people</a:t>
            </a:r>
            <a:endParaRPr lang="pl-PL"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38" name="Prostokąt 37">
            <a:extLst>
              <a:ext uri="{FF2B5EF4-FFF2-40B4-BE49-F238E27FC236}">
                <a16:creationId xmlns:a16="http://schemas.microsoft.com/office/drawing/2014/main" id="{B160AFBD-FCB3-4CDF-894D-6CCEE0ABD5C0}"/>
              </a:ext>
            </a:extLst>
          </p:cNvPr>
          <p:cNvSpPr/>
          <p:nvPr/>
        </p:nvSpPr>
        <p:spPr>
          <a:xfrm>
            <a:off x="9403936"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D3BEDA46-6326-4AC8-B48C-9087873D89DB}"/>
              </a:ext>
            </a:extLst>
          </p:cNvPr>
          <p:cNvSpPr txBox="1"/>
          <p:nvPr/>
        </p:nvSpPr>
        <p:spPr>
          <a:xfrm>
            <a:off x="661967" y="1082536"/>
            <a:ext cx="10868066" cy="461665"/>
          </a:xfrm>
          <a:prstGeom prst="rect">
            <a:avLst/>
          </a:prstGeom>
          <a:noFill/>
        </p:spPr>
        <p:txBody>
          <a:bodyPr wrap="square" lIns="91440" tIns="45720" rIns="91440" bIns="45720" rtlCol="0" anchor="t">
            <a:spAutoFit/>
          </a:bodyPr>
          <a:lstStyle/>
          <a:p>
            <a:pPr algn="ctr"/>
            <a:r>
              <a:rPr lang="pl-PL" sz="2400" b="1" dirty="0">
                <a:solidFill>
                  <a:srgbClr val="023D5B"/>
                </a:solidFill>
                <a:latin typeface="Roboto" panose="02000000000000000000" pitchFamily="2" charset="0"/>
                <a:ea typeface="Roboto" panose="02000000000000000000" pitchFamily="2" charset="0"/>
                <a:cs typeface="Arial"/>
              </a:rPr>
              <a:t>RESBUD SE – Management Board</a:t>
            </a:r>
            <a:endParaRPr lang="pl-PL" dirty="0">
              <a:solidFill>
                <a:srgbClr val="023D5B"/>
              </a:solidFill>
              <a:latin typeface="Roboto" panose="02000000000000000000" pitchFamily="2" charset="0"/>
              <a:ea typeface="Roboto" panose="02000000000000000000" pitchFamily="2" charset="0"/>
            </a:endParaRPr>
          </a:p>
        </p:txBody>
      </p:sp>
      <p:sp>
        <p:nvSpPr>
          <p:cNvPr id="2" name="pole tekstowe 1">
            <a:extLst>
              <a:ext uri="{FF2B5EF4-FFF2-40B4-BE49-F238E27FC236}">
                <a16:creationId xmlns:a16="http://schemas.microsoft.com/office/drawing/2014/main" id="{C978999B-AD5A-4700-BF85-5CA4A455D4E1}"/>
              </a:ext>
            </a:extLst>
          </p:cNvPr>
          <p:cNvSpPr txBox="1"/>
          <p:nvPr/>
        </p:nvSpPr>
        <p:spPr>
          <a:xfrm>
            <a:off x="6338656" y="1596190"/>
            <a:ext cx="5139468" cy="523220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1400" b="1" dirty="0">
                <a:latin typeface="Roboto" panose="02000000000000000000" pitchFamily="2" charset="0"/>
                <a:ea typeface="Roboto" panose="02000000000000000000" pitchFamily="2" charset="0"/>
                <a:cs typeface="+mn-lt"/>
              </a:rPr>
              <a:t>Joanna Dyja - </a:t>
            </a:r>
            <a:r>
              <a:rPr lang="pl-PL" sz="1400" b="1" dirty="0" err="1">
                <a:latin typeface="Roboto" panose="02000000000000000000" pitchFamily="2" charset="0"/>
                <a:ea typeface="Roboto" panose="02000000000000000000" pitchFamily="2" charset="0"/>
                <a:cs typeface="+mn-lt"/>
              </a:rPr>
              <a:t>Member</a:t>
            </a:r>
            <a:r>
              <a:rPr lang="pl-PL" sz="1400" b="1" dirty="0">
                <a:latin typeface="Roboto" panose="02000000000000000000" pitchFamily="2" charset="0"/>
                <a:ea typeface="Roboto" panose="02000000000000000000" pitchFamily="2" charset="0"/>
                <a:cs typeface="+mn-lt"/>
              </a:rPr>
              <a:t> of Management Board</a:t>
            </a:r>
          </a:p>
          <a:p>
            <a:pPr algn="just"/>
            <a:endParaRPr lang="pl-PL" sz="1400" dirty="0">
              <a:latin typeface="Roboto" panose="02000000000000000000" pitchFamily="2" charset="0"/>
              <a:ea typeface="Roboto" panose="02000000000000000000" pitchFamily="2" charset="0"/>
              <a:cs typeface="+mn-lt"/>
            </a:endParaRPr>
          </a:p>
          <a:p>
            <a:pPr algn="just"/>
            <a:r>
              <a:rPr lang="en-US" sz="1400" dirty="0">
                <a:latin typeface="Roboto" panose="02000000000000000000" pitchFamily="2" charset="0"/>
                <a:ea typeface="Roboto" panose="02000000000000000000" pitchFamily="2" charset="0"/>
                <a:cs typeface="+mn-lt"/>
              </a:rPr>
              <a:t>Appointed by the Supervisory Board of RESBUD SE to the Management Board of the Company on April 24th, 2021.</a:t>
            </a:r>
            <a:r>
              <a:rPr lang="pl-PL" sz="1400" dirty="0">
                <a:latin typeface="Roboto" panose="02000000000000000000" pitchFamily="2" charset="0"/>
                <a:ea typeface="Roboto" panose="02000000000000000000" pitchFamily="2" charset="0"/>
                <a:cs typeface="+mn-lt"/>
              </a:rPr>
              <a:t> </a:t>
            </a:r>
          </a:p>
          <a:p>
            <a:pPr algn="just"/>
            <a:endParaRPr lang="pl-PL" sz="1200" dirty="0">
              <a:latin typeface="Roboto" panose="02000000000000000000" pitchFamily="2" charset="0"/>
              <a:ea typeface="Roboto" panose="02000000000000000000" pitchFamily="2" charset="0"/>
              <a:cs typeface="+mn-lt"/>
            </a:endParaRPr>
          </a:p>
          <a:p>
            <a:pPr algn="just"/>
            <a:r>
              <a:rPr lang="pl-PL" sz="1200" b="1" dirty="0">
                <a:latin typeface="Roboto" panose="02000000000000000000" pitchFamily="2" charset="0"/>
                <a:ea typeface="Roboto" panose="02000000000000000000" pitchFamily="2" charset="0"/>
                <a:cs typeface="Arial"/>
              </a:rPr>
              <a:t>Professional </a:t>
            </a:r>
            <a:r>
              <a:rPr lang="pl-PL" sz="1200" b="1" dirty="0" err="1">
                <a:latin typeface="Roboto" panose="02000000000000000000" pitchFamily="2" charset="0"/>
                <a:ea typeface="Roboto" panose="02000000000000000000" pitchFamily="2" charset="0"/>
                <a:cs typeface="Arial"/>
              </a:rPr>
              <a:t>experience</a:t>
            </a:r>
            <a:endParaRPr lang="pl-PL" sz="1200" dirty="0">
              <a:latin typeface="Roboto" panose="02000000000000000000" pitchFamily="2" charset="0"/>
              <a:ea typeface="Roboto" panose="02000000000000000000" pitchFamily="2" charset="0"/>
              <a:cs typeface="Arial"/>
            </a:endParaRPr>
          </a:p>
          <a:p>
            <a:pPr algn="just"/>
            <a:r>
              <a:rPr lang="en-US" sz="1200" dirty="0">
                <a:latin typeface="Roboto" panose="02000000000000000000" pitchFamily="2" charset="0"/>
                <a:ea typeface="Roboto" panose="02000000000000000000" pitchFamily="2" charset="0"/>
                <a:cs typeface="+mn-lt"/>
              </a:rPr>
              <a:t>Joanna Dyja has been professionally associated with the banking and financial sector since 1992. In 2009-2019 she was the President of the Management Board of </a:t>
            </a:r>
            <a:r>
              <a:rPr lang="en-US" sz="1200" dirty="0" err="1">
                <a:latin typeface="Roboto" panose="02000000000000000000" pitchFamily="2" charset="0"/>
                <a:ea typeface="Roboto" panose="02000000000000000000" pitchFamily="2" charset="0"/>
                <a:cs typeface="+mn-lt"/>
              </a:rPr>
              <a:t>Amathus</a:t>
            </a:r>
            <a:r>
              <a:rPr lang="en-US" sz="1200" dirty="0">
                <a:latin typeface="Roboto" panose="02000000000000000000" pitchFamily="2" charset="0"/>
                <a:ea typeface="Roboto" panose="02000000000000000000" pitchFamily="2" charset="0"/>
                <a:cs typeface="+mn-lt"/>
              </a:rPr>
              <a:t> TFI S.A. - private investment fund company that manages assets with a total value of several hundred million PLN. In 2015-2018, she was the co-owner of </a:t>
            </a:r>
            <a:r>
              <a:rPr lang="en-US" sz="1200" dirty="0" err="1">
                <a:latin typeface="Roboto" panose="02000000000000000000" pitchFamily="2" charset="0"/>
                <a:ea typeface="Roboto" panose="02000000000000000000" pitchFamily="2" charset="0"/>
                <a:cs typeface="+mn-lt"/>
              </a:rPr>
              <a:t>Ventus</a:t>
            </a:r>
            <a:r>
              <a:rPr lang="en-US" sz="1200" dirty="0">
                <a:latin typeface="Roboto" panose="02000000000000000000" pitchFamily="2" charset="0"/>
                <a:ea typeface="Roboto" panose="02000000000000000000" pitchFamily="2" charset="0"/>
                <a:cs typeface="+mn-lt"/>
              </a:rPr>
              <a:t> sp. z </a:t>
            </a:r>
            <a:r>
              <a:rPr lang="en-US" sz="1200" dirty="0" err="1">
                <a:latin typeface="Roboto" panose="02000000000000000000" pitchFamily="2" charset="0"/>
                <a:ea typeface="Roboto" panose="02000000000000000000" pitchFamily="2" charset="0"/>
                <a:cs typeface="+mn-lt"/>
              </a:rPr>
              <a:t>o.o</a:t>
            </a:r>
            <a:r>
              <a:rPr lang="en-US" sz="1200" dirty="0">
                <a:latin typeface="Roboto" panose="02000000000000000000" pitchFamily="2" charset="0"/>
                <a:ea typeface="Roboto" panose="02000000000000000000" pitchFamily="2" charset="0"/>
                <a:cs typeface="+mn-lt"/>
              </a:rPr>
              <a:t>., which dealt with obtaining EU subsidies for energy-saving, pro-ecological or innovative projects. Before that, she worked in: </a:t>
            </a:r>
            <a:r>
              <a:rPr lang="en-US" sz="1200" dirty="0" err="1">
                <a:latin typeface="Roboto" panose="02000000000000000000" pitchFamily="2" charset="0"/>
                <a:ea typeface="Roboto" panose="02000000000000000000" pitchFamily="2" charset="0"/>
                <a:cs typeface="+mn-lt"/>
              </a:rPr>
              <a:t>Xelion</a:t>
            </a:r>
            <a:r>
              <a:rPr lang="en-US" sz="1200" dirty="0">
                <a:latin typeface="Roboto" panose="02000000000000000000" pitchFamily="2" charset="0"/>
                <a:ea typeface="Roboto" panose="02000000000000000000" pitchFamily="2" charset="0"/>
                <a:cs typeface="+mn-lt"/>
              </a:rPr>
              <a:t> Financial Advisors (2006-2009, as Team Leader), Deutsche Bank PBC (2003-2006, as Manager in the Sales Management Department), Deutsche Bank 24 (2001-2003, as Regional Director and Branch Director) and Bank </a:t>
            </a:r>
            <a:r>
              <a:rPr lang="en-US" sz="1200" dirty="0" err="1">
                <a:latin typeface="Roboto" panose="02000000000000000000" pitchFamily="2" charset="0"/>
                <a:ea typeface="Roboto" panose="02000000000000000000" pitchFamily="2" charset="0"/>
                <a:cs typeface="+mn-lt"/>
              </a:rPr>
              <a:t>Spółdzielnia</a:t>
            </a:r>
            <a:r>
              <a:rPr lang="en-US" sz="1200" dirty="0">
                <a:latin typeface="Roboto" panose="02000000000000000000" pitchFamily="2" charset="0"/>
                <a:ea typeface="Roboto" panose="02000000000000000000" pitchFamily="2" charset="0"/>
                <a:cs typeface="+mn-lt"/>
              </a:rPr>
              <a:t> </a:t>
            </a:r>
            <a:r>
              <a:rPr lang="en-US" sz="1200" dirty="0" err="1">
                <a:latin typeface="Roboto" panose="02000000000000000000" pitchFamily="2" charset="0"/>
                <a:ea typeface="Roboto" panose="02000000000000000000" pitchFamily="2" charset="0"/>
                <a:cs typeface="+mn-lt"/>
              </a:rPr>
              <a:t>Regionalna</a:t>
            </a:r>
            <a:r>
              <a:rPr lang="en-US" sz="1200" dirty="0">
                <a:latin typeface="Roboto" panose="02000000000000000000" pitchFamily="2" charset="0"/>
                <a:ea typeface="Roboto" panose="02000000000000000000" pitchFamily="2" charset="0"/>
                <a:cs typeface="+mn-lt"/>
              </a:rPr>
              <a:t> SA Kraków (1992-2001, including as Branch Director).</a:t>
            </a:r>
            <a:r>
              <a:rPr lang="pl-PL" sz="1200" dirty="0">
                <a:latin typeface="Roboto" panose="02000000000000000000" pitchFamily="2" charset="0"/>
                <a:ea typeface="Roboto" panose="02000000000000000000" pitchFamily="2" charset="0"/>
                <a:cs typeface="+mn-lt"/>
              </a:rPr>
              <a:t> </a:t>
            </a:r>
            <a:endParaRPr lang="pl-PL" sz="1200" dirty="0">
              <a:latin typeface="Roboto" panose="02000000000000000000" pitchFamily="2" charset="0"/>
              <a:ea typeface="Roboto" panose="02000000000000000000" pitchFamily="2" charset="0"/>
              <a:cs typeface="Arial"/>
            </a:endParaRPr>
          </a:p>
          <a:p>
            <a:pPr algn="just"/>
            <a:endParaRPr lang="pl-PL" sz="1200" dirty="0">
              <a:latin typeface="Roboto" panose="02000000000000000000" pitchFamily="2" charset="0"/>
              <a:ea typeface="Roboto" panose="02000000000000000000" pitchFamily="2" charset="0"/>
              <a:cs typeface="+mn-lt"/>
            </a:endParaRPr>
          </a:p>
          <a:p>
            <a:pPr algn="just"/>
            <a:r>
              <a:rPr lang="pl-PL" sz="1200" b="1" dirty="0" err="1">
                <a:latin typeface="Roboto" panose="02000000000000000000" pitchFamily="2" charset="0"/>
                <a:ea typeface="Roboto" panose="02000000000000000000" pitchFamily="2" charset="0"/>
                <a:cs typeface="Arial"/>
              </a:rPr>
              <a:t>Education</a:t>
            </a:r>
            <a:endParaRPr lang="pl-PL" sz="1200" dirty="0">
              <a:latin typeface="Roboto" panose="02000000000000000000" pitchFamily="2" charset="0"/>
              <a:ea typeface="Roboto" panose="02000000000000000000" pitchFamily="2" charset="0"/>
              <a:cs typeface="Arial"/>
            </a:endParaRPr>
          </a:p>
          <a:p>
            <a:pPr algn="just"/>
            <a:r>
              <a:rPr lang="en-US" sz="1200" dirty="0">
                <a:latin typeface="Roboto" panose="02000000000000000000" pitchFamily="2" charset="0"/>
                <a:ea typeface="Roboto" panose="02000000000000000000" pitchFamily="2" charset="0"/>
                <a:cs typeface="+mn-lt"/>
              </a:rPr>
              <a:t>A graduate of the University of Economics in Katowice (department of industry, majored in socioeconomics), the University of Economics in Krakow (School of Entrepreneurship and Management, postgraduate studies - banking) and the AGH University of Science and Technology in Krakow (Real estate appraisal - postgraduate studies).</a:t>
            </a:r>
            <a:r>
              <a:rPr lang="pl-PL" sz="1200" dirty="0">
                <a:latin typeface="Roboto" panose="02000000000000000000" pitchFamily="2" charset="0"/>
                <a:ea typeface="Roboto" panose="02000000000000000000" pitchFamily="2" charset="0"/>
                <a:cs typeface="+mn-lt"/>
              </a:rPr>
              <a:t> </a:t>
            </a:r>
            <a:endParaRPr lang="pl-PL" sz="1200" dirty="0">
              <a:latin typeface="Roboto" panose="02000000000000000000" pitchFamily="2" charset="0"/>
              <a:ea typeface="Roboto" panose="02000000000000000000" pitchFamily="2" charset="0"/>
              <a:cs typeface="Arial"/>
            </a:endParaRPr>
          </a:p>
          <a:p>
            <a:pPr algn="just"/>
            <a:endParaRPr lang="pl-PL" sz="1200" dirty="0">
              <a:latin typeface="Roboto" panose="02000000000000000000" pitchFamily="2" charset="0"/>
              <a:ea typeface="Roboto" panose="02000000000000000000" pitchFamily="2" charset="0"/>
              <a:cs typeface="Calibri"/>
            </a:endParaRPr>
          </a:p>
        </p:txBody>
      </p:sp>
      <p:sp>
        <p:nvSpPr>
          <p:cNvPr id="4" name="pole tekstowe 3">
            <a:extLst>
              <a:ext uri="{FF2B5EF4-FFF2-40B4-BE49-F238E27FC236}">
                <a16:creationId xmlns:a16="http://schemas.microsoft.com/office/drawing/2014/main" id="{CA04C005-0A47-473D-9913-E8CB0A90C9F6}"/>
              </a:ext>
            </a:extLst>
          </p:cNvPr>
          <p:cNvSpPr txBox="1"/>
          <p:nvPr/>
        </p:nvSpPr>
        <p:spPr>
          <a:xfrm>
            <a:off x="425975" y="1596667"/>
            <a:ext cx="5539819" cy="46474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pl-PL" sz="1400" b="1" dirty="0">
                <a:latin typeface="Roboto" panose="02000000000000000000" pitchFamily="2" charset="0"/>
                <a:ea typeface="Roboto" panose="02000000000000000000" pitchFamily="2" charset="0"/>
                <a:cs typeface="+mn-lt"/>
              </a:rPr>
              <a:t>Krzysztof Długosz - </a:t>
            </a:r>
            <a:r>
              <a:rPr lang="pl-PL" sz="1400" b="1" dirty="0" err="1">
                <a:latin typeface="Roboto" panose="02000000000000000000" pitchFamily="2" charset="0"/>
                <a:ea typeface="Roboto" panose="02000000000000000000" pitchFamily="2" charset="0"/>
                <a:cs typeface="+mn-lt"/>
              </a:rPr>
              <a:t>President</a:t>
            </a:r>
            <a:r>
              <a:rPr lang="pl-PL" sz="1400" b="1" dirty="0">
                <a:latin typeface="Roboto" panose="02000000000000000000" pitchFamily="2" charset="0"/>
                <a:ea typeface="Roboto" panose="02000000000000000000" pitchFamily="2" charset="0"/>
                <a:cs typeface="+mn-lt"/>
              </a:rPr>
              <a:t> of the Management Board</a:t>
            </a:r>
            <a:endParaRPr lang="pl-PL" sz="1400" b="1" dirty="0">
              <a:latin typeface="Roboto" panose="02000000000000000000" pitchFamily="2" charset="0"/>
              <a:ea typeface="Roboto" panose="02000000000000000000" pitchFamily="2" charset="0"/>
              <a:cs typeface="Arial"/>
            </a:endParaRPr>
          </a:p>
          <a:p>
            <a:pPr algn="just"/>
            <a:endParaRPr lang="pl-PL" sz="1400" dirty="0">
              <a:latin typeface="Roboto" panose="02000000000000000000" pitchFamily="2" charset="0"/>
              <a:ea typeface="Roboto" panose="02000000000000000000" pitchFamily="2" charset="0"/>
              <a:cs typeface="+mn-lt"/>
            </a:endParaRPr>
          </a:p>
          <a:p>
            <a:pPr algn="just"/>
            <a:r>
              <a:rPr lang="en-US" sz="1400" dirty="0">
                <a:latin typeface="Roboto" panose="02000000000000000000" pitchFamily="2" charset="0"/>
                <a:ea typeface="Roboto" panose="02000000000000000000" pitchFamily="2" charset="0"/>
                <a:cs typeface="+mn-lt"/>
              </a:rPr>
              <a:t>Appointed by the Supervisory Board of RESBUD SE as the President of the Management Board of the Company on April 24th, 2021.</a:t>
            </a:r>
            <a:r>
              <a:rPr lang="pl-PL" sz="1400" dirty="0">
                <a:latin typeface="Roboto" panose="02000000000000000000" pitchFamily="2" charset="0"/>
                <a:ea typeface="Roboto" panose="02000000000000000000" pitchFamily="2" charset="0"/>
                <a:cs typeface="+mn-lt"/>
              </a:rPr>
              <a:t> </a:t>
            </a:r>
          </a:p>
          <a:p>
            <a:pPr algn="just"/>
            <a:endParaRPr lang="pl-PL" sz="1200" dirty="0">
              <a:latin typeface="Roboto" panose="02000000000000000000" pitchFamily="2" charset="0"/>
              <a:ea typeface="Roboto" panose="02000000000000000000" pitchFamily="2" charset="0"/>
              <a:cs typeface="Arial"/>
            </a:endParaRPr>
          </a:p>
          <a:p>
            <a:pPr algn="just"/>
            <a:r>
              <a:rPr lang="pl-PL" sz="1200" b="1" dirty="0">
                <a:latin typeface="Roboto" panose="02000000000000000000" pitchFamily="2" charset="0"/>
                <a:ea typeface="Roboto" panose="02000000000000000000" pitchFamily="2" charset="0"/>
                <a:cs typeface="+mn-lt"/>
              </a:rPr>
              <a:t>Professional </a:t>
            </a:r>
            <a:r>
              <a:rPr lang="pl-PL" sz="1200" b="1" dirty="0" err="1">
                <a:latin typeface="Roboto" panose="02000000000000000000" pitchFamily="2" charset="0"/>
                <a:ea typeface="Roboto" panose="02000000000000000000" pitchFamily="2" charset="0"/>
                <a:cs typeface="+mn-lt"/>
              </a:rPr>
              <a:t>experience</a:t>
            </a:r>
            <a:endParaRPr lang="pl-PL" sz="1200" b="1" dirty="0">
              <a:latin typeface="Roboto" panose="02000000000000000000" pitchFamily="2" charset="0"/>
              <a:ea typeface="Roboto" panose="02000000000000000000" pitchFamily="2" charset="0"/>
              <a:cs typeface="Arial"/>
            </a:endParaRPr>
          </a:p>
          <a:p>
            <a:pPr algn="just"/>
            <a:r>
              <a:rPr lang="en-US" sz="1200" dirty="0">
                <a:latin typeface="Roboto" panose="02000000000000000000" pitchFamily="2" charset="0"/>
                <a:ea typeface="Roboto" panose="02000000000000000000" pitchFamily="2" charset="0"/>
                <a:cs typeface="+mn-lt"/>
              </a:rPr>
              <a:t>Krzysztof Długosz has extensive experience in building the value and development of companies which he manages with a practical approach to challenges and issues. He initiated the establishment of engineering and construction companies, which today are part of the RESBUD SE holding: </a:t>
            </a:r>
            <a:r>
              <a:rPr lang="en-US" sz="1200" dirty="0" err="1">
                <a:latin typeface="Roboto" panose="02000000000000000000" pitchFamily="2" charset="0"/>
                <a:ea typeface="Roboto" panose="02000000000000000000" pitchFamily="2" charset="0"/>
                <a:cs typeface="+mn-lt"/>
              </a:rPr>
              <a:t>Conpol</a:t>
            </a:r>
            <a:r>
              <a:rPr lang="en-US" sz="1200" dirty="0">
                <a:latin typeface="Roboto" panose="02000000000000000000" pitchFamily="2" charset="0"/>
                <a:ea typeface="Roboto" panose="02000000000000000000" pitchFamily="2" charset="0"/>
                <a:cs typeface="+mn-lt"/>
              </a:rPr>
              <a:t> sp. z </a:t>
            </a:r>
            <a:r>
              <a:rPr lang="en-US" sz="1200" dirty="0" err="1">
                <a:latin typeface="Roboto" panose="02000000000000000000" pitchFamily="2" charset="0"/>
                <a:ea typeface="Roboto" panose="02000000000000000000" pitchFamily="2" charset="0"/>
                <a:cs typeface="+mn-lt"/>
              </a:rPr>
              <a:t>o.o</a:t>
            </a:r>
            <a:r>
              <a:rPr lang="en-US" sz="1200" dirty="0">
                <a:latin typeface="Roboto" panose="02000000000000000000" pitchFamily="2" charset="0"/>
                <a:ea typeface="Roboto" panose="02000000000000000000" pitchFamily="2" charset="0"/>
                <a:cs typeface="+mn-lt"/>
              </a:rPr>
              <a:t>. and </a:t>
            </a:r>
            <a:r>
              <a:rPr lang="en-US" sz="1200" dirty="0" err="1">
                <a:latin typeface="Roboto" panose="02000000000000000000" pitchFamily="2" charset="0"/>
                <a:ea typeface="Roboto" panose="02000000000000000000" pitchFamily="2" charset="0"/>
                <a:cs typeface="+mn-lt"/>
              </a:rPr>
              <a:t>Uniwersim</a:t>
            </a:r>
            <a:r>
              <a:rPr lang="en-US" sz="1200" dirty="0">
                <a:latin typeface="Roboto" panose="02000000000000000000" pitchFamily="2" charset="0"/>
                <a:ea typeface="Roboto" panose="02000000000000000000" pitchFamily="2" charset="0"/>
                <a:cs typeface="+mn-lt"/>
              </a:rPr>
              <a:t> sp. z </a:t>
            </a:r>
            <a:r>
              <a:rPr lang="en-US" sz="1200" dirty="0" err="1">
                <a:latin typeface="Roboto" panose="02000000000000000000" pitchFamily="2" charset="0"/>
                <a:ea typeface="Roboto" panose="02000000000000000000" pitchFamily="2" charset="0"/>
                <a:cs typeface="+mn-lt"/>
              </a:rPr>
              <a:t>o.o</a:t>
            </a:r>
            <a:r>
              <a:rPr lang="en-US" sz="1200" dirty="0">
                <a:latin typeface="Roboto" panose="02000000000000000000" pitchFamily="2" charset="0"/>
                <a:ea typeface="Roboto" panose="02000000000000000000" pitchFamily="2" charset="0"/>
                <a:cs typeface="+mn-lt"/>
              </a:rPr>
              <a:t>. He has been at the helm of the former since 2013 and is still a Management Board Members since 2014 in the latter.</a:t>
            </a:r>
            <a:r>
              <a:rPr lang="pl-PL" sz="1200" dirty="0">
                <a:latin typeface="Roboto" panose="02000000000000000000" pitchFamily="2" charset="0"/>
                <a:ea typeface="Roboto" panose="02000000000000000000" pitchFamily="2" charset="0"/>
                <a:cs typeface="+mn-lt"/>
              </a:rPr>
              <a:t> </a:t>
            </a:r>
            <a:endParaRPr lang="pl-PL" sz="1200" dirty="0">
              <a:latin typeface="Roboto" panose="02000000000000000000" pitchFamily="2" charset="0"/>
              <a:ea typeface="Roboto" panose="02000000000000000000" pitchFamily="2" charset="0"/>
              <a:cs typeface="Arial"/>
            </a:endParaRPr>
          </a:p>
          <a:p>
            <a:pPr algn="just"/>
            <a:endParaRPr lang="en-US" sz="1200" dirty="0">
              <a:latin typeface="Roboto" panose="02000000000000000000" pitchFamily="2" charset="0"/>
              <a:ea typeface="Roboto" panose="02000000000000000000" pitchFamily="2" charset="0"/>
              <a:cs typeface="+mn-lt"/>
            </a:endParaRPr>
          </a:p>
          <a:p>
            <a:pPr algn="just"/>
            <a:r>
              <a:rPr lang="en-US" sz="1200" dirty="0">
                <a:latin typeface="Roboto" panose="02000000000000000000" pitchFamily="2" charset="0"/>
                <a:ea typeface="Roboto" panose="02000000000000000000" pitchFamily="2" charset="0"/>
                <a:cs typeface="+mn-lt"/>
              </a:rPr>
              <a:t>He gained his profound professional experience thanks to many years of cooperation with international corporations and enterprises, including but not limited to the company, which has been a partner in the construction of a 220V power and transmission line, connecting the HV power station, the Komsomolskaya - </a:t>
            </a:r>
            <a:r>
              <a:rPr lang="en-US" sz="1200" dirty="0" err="1">
                <a:latin typeface="Roboto" panose="02000000000000000000" pitchFamily="2" charset="0"/>
                <a:ea typeface="Roboto" panose="02000000000000000000" pitchFamily="2" charset="0"/>
                <a:cs typeface="+mn-lt"/>
              </a:rPr>
              <a:t>Selikhino</a:t>
            </a:r>
            <a:r>
              <a:rPr lang="en-US" sz="1200" dirty="0">
                <a:latin typeface="Roboto" panose="02000000000000000000" pitchFamily="2" charset="0"/>
                <a:ea typeface="Roboto" panose="02000000000000000000" pitchFamily="2" charset="0"/>
                <a:cs typeface="+mn-lt"/>
              </a:rPr>
              <a:t> - </a:t>
            </a:r>
            <a:r>
              <a:rPr lang="en-US" sz="1200" dirty="0" err="1">
                <a:latin typeface="Roboto" panose="02000000000000000000" pitchFamily="2" charset="0"/>
                <a:ea typeface="Roboto" panose="02000000000000000000" pitchFamily="2" charset="0"/>
                <a:cs typeface="+mn-lt"/>
              </a:rPr>
              <a:t>Vanino</a:t>
            </a:r>
            <a:r>
              <a:rPr lang="en-US" sz="1200" dirty="0">
                <a:latin typeface="Roboto" panose="02000000000000000000" pitchFamily="2" charset="0"/>
                <a:ea typeface="Roboto" panose="02000000000000000000" pitchFamily="2" charset="0"/>
                <a:cs typeface="+mn-lt"/>
              </a:rPr>
              <a:t> line, commissioned by Ural Energy Company TGK-10. </a:t>
            </a:r>
            <a:endParaRPr lang="pl-PL" sz="1200" dirty="0">
              <a:latin typeface="Roboto" panose="02000000000000000000" pitchFamily="2" charset="0"/>
              <a:ea typeface="Roboto" panose="02000000000000000000" pitchFamily="2" charset="0"/>
              <a:cs typeface="Arial"/>
            </a:endParaRPr>
          </a:p>
          <a:p>
            <a:pPr algn="just"/>
            <a:endParaRPr lang="pl-PL" sz="1200" dirty="0">
              <a:latin typeface="Roboto" panose="02000000000000000000" pitchFamily="2" charset="0"/>
              <a:ea typeface="Roboto" panose="02000000000000000000" pitchFamily="2" charset="0"/>
              <a:cs typeface="Arial"/>
            </a:endParaRPr>
          </a:p>
          <a:p>
            <a:pPr algn="just"/>
            <a:r>
              <a:rPr lang="pl-PL" sz="1200" b="1" dirty="0" err="1">
                <a:latin typeface="Roboto" panose="02000000000000000000" pitchFamily="2" charset="0"/>
                <a:ea typeface="Roboto" panose="02000000000000000000" pitchFamily="2" charset="0"/>
                <a:cs typeface="+mn-lt"/>
              </a:rPr>
              <a:t>Education</a:t>
            </a:r>
            <a:endParaRPr lang="pl-PL" sz="1200" b="1" dirty="0">
              <a:latin typeface="Roboto" panose="02000000000000000000" pitchFamily="2" charset="0"/>
              <a:ea typeface="Roboto" panose="02000000000000000000" pitchFamily="2" charset="0"/>
              <a:cs typeface="Arial"/>
            </a:endParaRPr>
          </a:p>
          <a:p>
            <a:pPr algn="just"/>
            <a:r>
              <a:rPr lang="en-US" sz="1200" dirty="0">
                <a:latin typeface="Roboto" panose="02000000000000000000" pitchFamily="2" charset="0"/>
                <a:ea typeface="Roboto" panose="02000000000000000000" pitchFamily="2" charset="0"/>
                <a:cs typeface="+mn-lt"/>
              </a:rPr>
              <a:t>A graduate of a technical school with a specialization in control and measurement equipment and industrial automation.</a:t>
            </a:r>
            <a:r>
              <a:rPr lang="pl-PL" sz="1200" dirty="0">
                <a:latin typeface="Roboto" panose="02000000000000000000" pitchFamily="2" charset="0"/>
                <a:ea typeface="Roboto" panose="02000000000000000000" pitchFamily="2" charset="0"/>
                <a:cs typeface="+mn-lt"/>
              </a:rPr>
              <a:t> </a:t>
            </a:r>
            <a:endParaRPr lang="pl-PL" sz="1200" dirty="0">
              <a:latin typeface="Roboto" panose="02000000000000000000" pitchFamily="2" charset="0"/>
              <a:ea typeface="Roboto" panose="02000000000000000000" pitchFamily="2" charset="0"/>
              <a:cs typeface="Arial"/>
            </a:endParaRPr>
          </a:p>
        </p:txBody>
      </p:sp>
      <p:pic>
        <p:nvPicPr>
          <p:cNvPr id="12" name="Grafika 11">
            <a:extLst>
              <a:ext uri="{FF2B5EF4-FFF2-40B4-BE49-F238E27FC236}">
                <a16:creationId xmlns:a16="http://schemas.microsoft.com/office/drawing/2014/main" id="{7BCED559-978D-42B6-846F-280AA3E5350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0797" y="115048"/>
            <a:ext cx="1209675" cy="1219200"/>
          </a:xfrm>
          <a:prstGeom prst="rect">
            <a:avLst/>
          </a:prstGeom>
        </p:spPr>
      </p:pic>
      <p:pic>
        <p:nvPicPr>
          <p:cNvPr id="13" name="Obraz 12" descr="Obraz zawierający tekst, clipart&#10;&#10;Opis wygenerowany automatycznie">
            <a:extLst>
              <a:ext uri="{FF2B5EF4-FFF2-40B4-BE49-F238E27FC236}">
                <a16:creationId xmlns:a16="http://schemas.microsoft.com/office/drawing/2014/main" id="{7416D795-490A-4F47-949C-34915B44D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4865720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B3DF4A2D-4C68-48B3-9E7B-A628234F2C5A}"/>
              </a:ext>
            </a:extLst>
          </p:cNvPr>
          <p:cNvSpPr/>
          <p:nvPr/>
        </p:nvSpPr>
        <p:spPr>
          <a:xfrm>
            <a:off x="0" y="0"/>
            <a:ext cx="12192000" cy="685800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sz="2000"/>
          </a:p>
        </p:txBody>
      </p:sp>
      <p:sp>
        <p:nvSpPr>
          <p:cNvPr id="13" name="pole tekstowe 12">
            <a:extLst>
              <a:ext uri="{FF2B5EF4-FFF2-40B4-BE49-F238E27FC236}">
                <a16:creationId xmlns:a16="http://schemas.microsoft.com/office/drawing/2014/main" id="{0ECD7B7C-F01D-405B-A9F4-F2989F7A3D22}"/>
              </a:ext>
            </a:extLst>
          </p:cNvPr>
          <p:cNvSpPr txBox="1"/>
          <p:nvPr/>
        </p:nvSpPr>
        <p:spPr>
          <a:xfrm>
            <a:off x="3047999" y="2687456"/>
            <a:ext cx="6096000" cy="780342"/>
          </a:xfrm>
          <a:prstGeom prst="rect">
            <a:avLst/>
          </a:prstGeom>
          <a:noFill/>
        </p:spPr>
        <p:txBody>
          <a:bodyPr wrap="square">
            <a:spAutoFit/>
          </a:bodyPr>
          <a:lstStyle/>
          <a:p>
            <a:pPr algn="ctr">
              <a:lnSpc>
                <a:spcPct val="107000"/>
              </a:lnSpc>
              <a:spcAft>
                <a:spcPts val="600"/>
              </a:spcAft>
            </a:pPr>
            <a:r>
              <a:rPr lang="pl-PL" sz="4400" b="1" dirty="0" err="1">
                <a:solidFill>
                  <a:schemeClr val="bg1"/>
                </a:solidFill>
                <a:latin typeface="Roboto" panose="02000000000000000000" pitchFamily="2" charset="0"/>
                <a:ea typeface="Roboto" panose="02000000000000000000" pitchFamily="2" charset="0"/>
                <a:cs typeface="Times New Roman" panose="02020603050405020304" pitchFamily="18" charset="0"/>
              </a:rPr>
              <a:t>Contact</a:t>
            </a:r>
            <a:r>
              <a:rPr lang="pl-PL" sz="4400" b="1" dirty="0">
                <a:solidFill>
                  <a:schemeClr val="bg1"/>
                </a:solidFill>
                <a:latin typeface="Roboto" panose="02000000000000000000" pitchFamily="2" charset="0"/>
                <a:ea typeface="Roboto" panose="02000000000000000000" pitchFamily="2" charset="0"/>
                <a:cs typeface="Times New Roman" panose="02020603050405020304" pitchFamily="18" charset="0"/>
              </a:rPr>
              <a:t> </a:t>
            </a:r>
            <a:r>
              <a:rPr lang="pl-PL" sz="4400" b="1" dirty="0" err="1">
                <a:solidFill>
                  <a:schemeClr val="bg1"/>
                </a:solidFill>
                <a:latin typeface="Roboto" panose="02000000000000000000" pitchFamily="2" charset="0"/>
                <a:ea typeface="Roboto" panose="02000000000000000000" pitchFamily="2" charset="0"/>
                <a:cs typeface="Times New Roman" panose="02020603050405020304" pitchFamily="18" charset="0"/>
              </a:rPr>
              <a:t>us</a:t>
            </a:r>
            <a:r>
              <a:rPr lang="pl-PL" sz="4400" b="1" dirty="0">
                <a:solidFill>
                  <a:schemeClr val="bg1"/>
                </a:solidFill>
                <a:latin typeface="Roboto" panose="02000000000000000000" pitchFamily="2" charset="0"/>
                <a:ea typeface="Roboto" panose="02000000000000000000" pitchFamily="2" charset="0"/>
                <a:cs typeface="Times New Roman" panose="02020603050405020304" pitchFamily="18" charset="0"/>
              </a:rPr>
              <a:t>!</a:t>
            </a:r>
            <a:endParaRPr lang="pl-PL" sz="4400" dirty="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grpSp>
        <p:nvGrpSpPr>
          <p:cNvPr id="14" name="Grupa 13">
            <a:extLst>
              <a:ext uri="{FF2B5EF4-FFF2-40B4-BE49-F238E27FC236}">
                <a16:creationId xmlns:a16="http://schemas.microsoft.com/office/drawing/2014/main" id="{6E9CE40F-26BA-4129-9567-554ABFFF4A73}"/>
              </a:ext>
            </a:extLst>
          </p:cNvPr>
          <p:cNvGrpSpPr/>
          <p:nvPr/>
        </p:nvGrpSpPr>
        <p:grpSpPr>
          <a:xfrm>
            <a:off x="736600" y="4260486"/>
            <a:ext cx="10718801" cy="2046138"/>
            <a:chOff x="728133" y="4260486"/>
            <a:chExt cx="10718801" cy="2046138"/>
          </a:xfrm>
        </p:grpSpPr>
        <p:sp>
          <p:nvSpPr>
            <p:cNvPr id="16" name="pole tekstowe 15">
              <a:extLst>
                <a:ext uri="{FF2B5EF4-FFF2-40B4-BE49-F238E27FC236}">
                  <a16:creationId xmlns:a16="http://schemas.microsoft.com/office/drawing/2014/main" id="{ABF0265B-EEA6-4C0E-B871-AAFDCB0F0131}"/>
                </a:ext>
              </a:extLst>
            </p:cNvPr>
            <p:cNvSpPr txBox="1"/>
            <p:nvPr/>
          </p:nvSpPr>
          <p:spPr>
            <a:xfrm>
              <a:off x="728133" y="4260486"/>
              <a:ext cx="6096000" cy="2044534"/>
            </a:xfrm>
            <a:prstGeom prst="rect">
              <a:avLst/>
            </a:prstGeom>
            <a:noFill/>
          </p:spPr>
          <p:txBody>
            <a:bodyPr wrap="square">
              <a:spAutoFit/>
            </a:bodyPr>
            <a:lstStyle/>
            <a:p>
              <a:pPr>
                <a:lnSpc>
                  <a:spcPct val="107000"/>
                </a:lnSpc>
                <a:spcAft>
                  <a:spcPts val="600"/>
                </a:spcAft>
              </a:pPr>
              <a:r>
                <a:rPr lang="pl-PL" sz="1600" b="1"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Head</a:t>
              </a:r>
              <a:r>
                <a:rPr lang="pl-PL" sz="1600" b="1">
                  <a:solidFill>
                    <a:schemeClr val="bg1"/>
                  </a:solidFill>
                  <a:effectLst/>
                  <a:latin typeface="Roboto" panose="02000000000000000000" pitchFamily="2" charset="0"/>
                  <a:ea typeface="Roboto" panose="02000000000000000000" pitchFamily="2" charset="0"/>
                  <a:cs typeface="Times New Roman" panose="02020603050405020304" pitchFamily="18" charset="0"/>
                </a:rPr>
                <a:t> office</a:t>
              </a:r>
            </a:p>
            <a:p>
              <a:pPr>
                <a:lnSpc>
                  <a:spcPct val="107000"/>
                </a:lnSpc>
                <a:spcAft>
                  <a:spcPts val="600"/>
                </a:spcAft>
              </a:pPr>
              <a:r>
                <a:rPr lang="en-US" sz="16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Järvevana</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 tee 9-40</a:t>
              </a:r>
              <a:r>
                <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11314 Tallinn, Estonia</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600"/>
                </a:spcAft>
              </a:pP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TIN / </a:t>
              </a:r>
              <a:r>
                <a:rPr lang="en-US" sz="16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Ariregister</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 nr 14617750</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600"/>
                </a:spcAft>
              </a:pPr>
              <a:r>
                <a:rPr lang="pl-PL" sz="1600">
                  <a:solidFill>
                    <a:schemeClr val="bg1"/>
                  </a:solidFill>
                  <a:latin typeface="Roboto" panose="02000000000000000000" pitchFamily="2" charset="0"/>
                  <a:ea typeface="Roboto" panose="02000000000000000000" pitchFamily="2" charset="0"/>
                  <a:cs typeface="Times New Roman" panose="02020603050405020304" pitchFamily="18" charset="0"/>
                </a:rPr>
                <a:t>VAT: EE102234350</a:t>
              </a:r>
            </a:p>
            <a:p>
              <a:pPr>
                <a:lnSpc>
                  <a:spcPct val="107000"/>
                </a:lnSpc>
                <a:spcAft>
                  <a:spcPts val="600"/>
                </a:spcAft>
              </a:pPr>
              <a:r>
                <a:rPr lang="pl-PL" sz="1600">
                  <a:solidFill>
                    <a:schemeClr val="bg1"/>
                  </a:solidFill>
                  <a:latin typeface="Roboto" panose="02000000000000000000" pitchFamily="2" charset="0"/>
                  <a:ea typeface="Roboto" panose="02000000000000000000" pitchFamily="2" charset="0"/>
                  <a:cs typeface="Times New Roman" panose="02020603050405020304" pitchFamily="18" charset="0"/>
                </a:rPr>
                <a:t>e</a:t>
              </a:r>
              <a:r>
                <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mail: </a:t>
              </a:r>
              <a:r>
                <a:rPr lang="en-US" sz="16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resbud@resbud</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a:t>
              </a:r>
              <a:r>
                <a:rPr lang="pl-PL" sz="1600" err="1">
                  <a:solidFill>
                    <a:schemeClr val="bg1"/>
                  </a:solidFill>
                  <a:latin typeface="Roboto" panose="02000000000000000000" pitchFamily="2" charset="0"/>
                  <a:ea typeface="Roboto" panose="02000000000000000000" pitchFamily="2" charset="0"/>
                  <a:cs typeface="Times New Roman" panose="02020603050405020304" pitchFamily="18" charset="0"/>
                </a:rPr>
                <a:t>ee</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nSpc>
                  <a:spcPct val="107000"/>
                </a:lnSpc>
                <a:spcAft>
                  <a:spcPts val="600"/>
                </a:spcAft>
              </a:pPr>
              <a:r>
                <a:rPr lang="pl-PL" sz="1600" err="1">
                  <a:solidFill>
                    <a:schemeClr val="bg1"/>
                  </a:solidFill>
                  <a:latin typeface="Roboto" panose="02000000000000000000" pitchFamily="2" charset="0"/>
                  <a:ea typeface="Roboto" panose="02000000000000000000" pitchFamily="2" charset="0"/>
                  <a:cs typeface="Times New Roman" panose="02020603050405020304" pitchFamily="18" charset="0"/>
                </a:rPr>
                <a:t>p</a:t>
              </a:r>
              <a:r>
                <a:rPr lang="pl-PL" sz="16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hone</a:t>
              </a:r>
              <a:r>
                <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pl-PL" sz="16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number</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 +372 602 7780</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p:txBody>
        </p:sp>
        <p:sp>
          <p:nvSpPr>
            <p:cNvPr id="17" name="pole tekstowe 16">
              <a:extLst>
                <a:ext uri="{FF2B5EF4-FFF2-40B4-BE49-F238E27FC236}">
                  <a16:creationId xmlns:a16="http://schemas.microsoft.com/office/drawing/2014/main" id="{1DA724C5-4A0C-4A82-8E3D-C42E7F30818E}"/>
                </a:ext>
              </a:extLst>
            </p:cNvPr>
            <p:cNvSpPr txBox="1"/>
            <p:nvPr/>
          </p:nvSpPr>
          <p:spPr>
            <a:xfrm>
              <a:off x="5350934" y="4260486"/>
              <a:ext cx="6096000" cy="2046138"/>
            </a:xfrm>
            <a:prstGeom prst="rect">
              <a:avLst/>
            </a:prstGeom>
            <a:noFill/>
          </p:spPr>
          <p:txBody>
            <a:bodyPr wrap="square">
              <a:spAutoFit/>
            </a:bodyPr>
            <a:lstStyle/>
            <a:p>
              <a:pPr algn="r">
                <a:lnSpc>
                  <a:spcPct val="107000"/>
                </a:lnSpc>
                <a:spcAft>
                  <a:spcPts val="600"/>
                </a:spcAft>
              </a:pPr>
              <a:r>
                <a:rPr lang="pl-PL" sz="1600" b="1">
                  <a:solidFill>
                    <a:schemeClr val="bg1"/>
                  </a:solidFill>
                  <a:effectLst/>
                  <a:latin typeface="Roboto" panose="02000000000000000000" pitchFamily="2" charset="0"/>
                  <a:ea typeface="Roboto" panose="02000000000000000000" pitchFamily="2" charset="0"/>
                  <a:cs typeface="Times New Roman" panose="02020603050405020304" pitchFamily="18" charset="0"/>
                </a:rPr>
                <a:t>Office in Poland</a:t>
              </a:r>
            </a:p>
            <a:p>
              <a:pPr algn="r">
                <a:lnSpc>
                  <a:spcPct val="107000"/>
                </a:lnSpc>
                <a:spcAft>
                  <a:spcPts val="600"/>
                </a:spcAft>
              </a:pPr>
              <a:r>
                <a:rPr lang="en-US" sz="16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Zielna</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 20,</a:t>
              </a:r>
              <a:r>
                <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 </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32-085 </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gn="r">
                <a:lnSpc>
                  <a:spcPct val="107000"/>
                </a:lnSpc>
                <a:spcAft>
                  <a:spcPts val="600"/>
                </a:spcAft>
              </a:pPr>
              <a:r>
                <a:rPr lang="en-US" sz="1600" err="1">
                  <a:solidFill>
                    <a:schemeClr val="bg1"/>
                  </a:solidFill>
                  <a:effectLst/>
                  <a:latin typeface="Roboto" panose="02000000000000000000" pitchFamily="2" charset="0"/>
                  <a:ea typeface="Roboto" panose="02000000000000000000" pitchFamily="2" charset="0"/>
                  <a:cs typeface="Times New Roman" panose="02020603050405020304" pitchFamily="18" charset="0"/>
                </a:rPr>
                <a:t>Modlniczka</a:t>
              </a:r>
              <a:r>
                <a:rPr lang="pl-PL" sz="1600">
                  <a:solidFill>
                    <a:schemeClr val="bg1"/>
                  </a:solidFill>
                  <a:latin typeface="Roboto" panose="02000000000000000000" pitchFamily="2" charset="0"/>
                  <a:ea typeface="Roboto" panose="02000000000000000000" pitchFamily="2" charset="0"/>
                  <a:cs typeface="Times New Roman" panose="02020603050405020304" pitchFamily="18" charset="0"/>
                </a:rPr>
                <a:t> </a:t>
              </a:r>
              <a:r>
                <a:rPr lang="pl-PL" sz="1600" err="1">
                  <a:solidFill>
                    <a:schemeClr val="bg1"/>
                  </a:solidFill>
                  <a:latin typeface="Roboto" panose="02000000000000000000" pitchFamily="2" charset="0"/>
                  <a:ea typeface="Roboto" panose="02000000000000000000" pitchFamily="2" charset="0"/>
                  <a:cs typeface="Times New Roman" panose="02020603050405020304" pitchFamily="18" charset="0"/>
                </a:rPr>
                <a:t>near</a:t>
              </a:r>
              <a:r>
                <a:rPr lang="pl-PL" sz="1600">
                  <a:solidFill>
                    <a:schemeClr val="bg1"/>
                  </a:solidFill>
                  <a:latin typeface="Roboto" panose="02000000000000000000" pitchFamily="2" charset="0"/>
                  <a:ea typeface="Roboto" panose="02000000000000000000" pitchFamily="2" charset="0"/>
                  <a:cs typeface="Times New Roman" panose="02020603050405020304" pitchFamily="18" charset="0"/>
                </a:rPr>
                <a:t> </a:t>
              </a:r>
              <a:r>
                <a:rPr lang="pl-PL" sz="1600" err="1">
                  <a:solidFill>
                    <a:schemeClr val="bg1"/>
                  </a:solidFill>
                  <a:latin typeface="Roboto" panose="02000000000000000000" pitchFamily="2" charset="0"/>
                  <a:ea typeface="Roboto" panose="02000000000000000000" pitchFamily="2" charset="0"/>
                  <a:cs typeface="Times New Roman" panose="02020603050405020304" pitchFamily="18" charset="0"/>
                </a:rPr>
                <a:t>Cracow</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gn="r">
                <a:lnSpc>
                  <a:spcPct val="107000"/>
                </a:lnSpc>
                <a:spcAft>
                  <a:spcPts val="600"/>
                </a:spcAft>
              </a:pP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NIP: 1060007584</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gn="r">
                <a:lnSpc>
                  <a:spcPct val="107000"/>
                </a:lnSpc>
                <a:spcAft>
                  <a:spcPts val="600"/>
                </a:spcAft>
              </a:pPr>
              <a:r>
                <a:rPr lang="pl-PL" sz="1600">
                  <a:solidFill>
                    <a:schemeClr val="bg1"/>
                  </a:solidFill>
                  <a:latin typeface="Roboto" panose="02000000000000000000" pitchFamily="2" charset="0"/>
                  <a:ea typeface="Roboto" panose="02000000000000000000" pitchFamily="2" charset="0"/>
                  <a:cs typeface="Times New Roman" panose="02020603050405020304" pitchFamily="18" charset="0"/>
                </a:rPr>
                <a:t>e</a:t>
              </a:r>
              <a:r>
                <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a:t>
              </a:r>
              <a:r>
                <a:rPr lang="en-US" sz="1600">
                  <a:solidFill>
                    <a:schemeClr val="bg1"/>
                  </a:solidFill>
                  <a:effectLst/>
                  <a:latin typeface="Roboto" panose="02000000000000000000" pitchFamily="2" charset="0"/>
                  <a:ea typeface="Roboto" panose="02000000000000000000" pitchFamily="2" charset="0"/>
                  <a:cs typeface="Times New Roman" panose="02020603050405020304" pitchFamily="18" charset="0"/>
                </a:rPr>
                <a:t>mail: </a:t>
              </a:r>
              <a:r>
                <a:rPr lang="en-US" sz="1600" err="1">
                  <a:solidFill>
                    <a:schemeClr val="bg1"/>
                  </a:solidFill>
                  <a:latin typeface="Roboto" panose="02000000000000000000" pitchFamily="2" charset="0"/>
                  <a:ea typeface="Roboto" panose="02000000000000000000" pitchFamily="2" charset="0"/>
                  <a:cs typeface="Times New Roman" panose="02020603050405020304" pitchFamily="18" charset="0"/>
                </a:rPr>
                <a:t>resbud@resbud</a:t>
              </a:r>
              <a:r>
                <a:rPr lang="en-US" sz="1600">
                  <a:solidFill>
                    <a:schemeClr val="bg1"/>
                  </a:solidFill>
                  <a:latin typeface="Roboto" panose="02000000000000000000" pitchFamily="2" charset="0"/>
                  <a:ea typeface="Roboto" panose="02000000000000000000" pitchFamily="2" charset="0"/>
                  <a:cs typeface="Times New Roman" panose="02020603050405020304" pitchFamily="18" charset="0"/>
                </a:rPr>
                <a:t>.</a:t>
              </a:r>
              <a:r>
                <a:rPr lang="pl-PL" sz="1600">
                  <a:solidFill>
                    <a:schemeClr val="bg1"/>
                  </a:solidFill>
                  <a:latin typeface="Roboto" panose="02000000000000000000" pitchFamily="2" charset="0"/>
                  <a:ea typeface="Roboto" panose="02000000000000000000" pitchFamily="2" charset="0"/>
                  <a:cs typeface="Times New Roman" panose="02020603050405020304" pitchFamily="18" charset="0"/>
                </a:rPr>
                <a:t>ee</a:t>
              </a:r>
              <a:endParaRPr lang="pl-PL" sz="1600">
                <a:solidFill>
                  <a:schemeClr val="bg1"/>
                </a:solidFill>
                <a:effectLst/>
                <a:latin typeface="Roboto" panose="02000000000000000000" pitchFamily="2" charset="0"/>
                <a:ea typeface="Roboto" panose="02000000000000000000" pitchFamily="2" charset="0"/>
                <a:cs typeface="Times New Roman" panose="02020603050405020304" pitchFamily="18" charset="0"/>
              </a:endParaRPr>
            </a:p>
            <a:p>
              <a:pPr algn="r">
                <a:lnSpc>
                  <a:spcPct val="107000"/>
                </a:lnSpc>
                <a:spcAft>
                  <a:spcPts val="600"/>
                </a:spcAft>
              </a:pPr>
              <a:r>
                <a:rPr lang="pl-PL" sz="1600" err="1">
                  <a:solidFill>
                    <a:schemeClr val="bg1"/>
                  </a:solidFill>
                  <a:latin typeface="Roboto" panose="02000000000000000000" pitchFamily="2" charset="0"/>
                  <a:ea typeface="Roboto" panose="02000000000000000000" pitchFamily="2" charset="0"/>
                  <a:cs typeface="Arial" panose="020B0604020202020204" pitchFamily="34" charset="0"/>
                </a:rPr>
                <a:t>p</a:t>
              </a:r>
              <a:r>
                <a:rPr lang="pl-PL" sz="1600" err="1">
                  <a:solidFill>
                    <a:schemeClr val="bg1"/>
                  </a:solidFill>
                  <a:effectLst/>
                  <a:latin typeface="Roboto" panose="02000000000000000000" pitchFamily="2" charset="0"/>
                  <a:ea typeface="Roboto" panose="02000000000000000000" pitchFamily="2" charset="0"/>
                  <a:cs typeface="Arial" panose="020B0604020202020204" pitchFamily="34" charset="0"/>
                </a:rPr>
                <a:t>hone</a:t>
              </a:r>
              <a:r>
                <a:rPr lang="pl-PL" sz="160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pl-PL" sz="1600" err="1">
                  <a:solidFill>
                    <a:schemeClr val="bg1"/>
                  </a:solidFill>
                  <a:effectLst/>
                  <a:latin typeface="Roboto" panose="02000000000000000000" pitchFamily="2" charset="0"/>
                  <a:ea typeface="Roboto" panose="02000000000000000000" pitchFamily="2" charset="0"/>
                  <a:cs typeface="Arial" panose="020B0604020202020204" pitchFamily="34" charset="0"/>
                </a:rPr>
                <a:t>number</a:t>
              </a:r>
              <a:r>
                <a:rPr lang="en-US" sz="160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pl-PL" sz="1600">
                  <a:solidFill>
                    <a:schemeClr val="bg1"/>
                  </a:solidFill>
                  <a:latin typeface="Roboto" panose="02000000000000000000" pitchFamily="2" charset="0"/>
                  <a:ea typeface="Roboto" panose="02000000000000000000" pitchFamily="2" charset="0"/>
                  <a:cs typeface="Arial" panose="020B0604020202020204" pitchFamily="34" charset="0"/>
                </a:rPr>
                <a:t>+48 </a:t>
              </a:r>
              <a:r>
                <a:rPr lang="pl-PL" sz="1600">
                  <a:solidFill>
                    <a:schemeClr val="bg1"/>
                  </a:solidFill>
                  <a:effectLst/>
                  <a:latin typeface="Roboto" panose="02000000000000000000" pitchFamily="2" charset="0"/>
                  <a:ea typeface="Roboto" panose="02000000000000000000" pitchFamily="2" charset="0"/>
                  <a:cs typeface="Arial" panose="020B0604020202020204" pitchFamily="34" charset="0"/>
                </a:rPr>
                <a:t>12 307 15 99</a:t>
              </a:r>
            </a:p>
          </p:txBody>
        </p:sp>
      </p:grpSp>
      <p:pic>
        <p:nvPicPr>
          <p:cNvPr id="8" name="Grafika 7">
            <a:extLst>
              <a:ext uri="{FF2B5EF4-FFF2-40B4-BE49-F238E27FC236}">
                <a16:creationId xmlns:a16="http://schemas.microsoft.com/office/drawing/2014/main" id="{EB5E91B6-A4BB-42AF-9A17-E6203DBFD9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93036" y="260980"/>
            <a:ext cx="2405928" cy="2424872"/>
          </a:xfrm>
          <a:prstGeom prst="rect">
            <a:avLst/>
          </a:prstGeom>
        </p:spPr>
      </p:pic>
    </p:spTree>
    <p:extLst>
      <p:ext uri="{BB962C8B-B14F-4D97-AF65-F5344CB8AC3E}">
        <p14:creationId xmlns:p14="http://schemas.microsoft.com/office/powerpoint/2010/main" val="28406947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Obraz 39" descr="Obraz zawierający osoba&#10;&#10;Opis wygenerowany automatycznie">
            <a:extLst>
              <a:ext uri="{FF2B5EF4-FFF2-40B4-BE49-F238E27FC236}">
                <a16:creationId xmlns:a16="http://schemas.microsoft.com/office/drawing/2014/main" id="{F6B7D1D9-7D1A-4EC2-987D-F11F8C77D583}"/>
              </a:ext>
            </a:extLst>
          </p:cNvPr>
          <p:cNvPicPr>
            <a:picLocks noChangeAspect="1"/>
          </p:cNvPicPr>
          <p:nvPr/>
        </p:nvPicPr>
        <p:blipFill rotWithShape="1">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r="14795"/>
          <a:stretch/>
        </p:blipFill>
        <p:spPr>
          <a:xfrm>
            <a:off x="4097874" y="0"/>
            <a:ext cx="8094126" cy="6871780"/>
          </a:xfrm>
          <a:prstGeom prst="rect">
            <a:avLst/>
          </a:prstGeom>
        </p:spPr>
      </p:pic>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144000" y="211864"/>
            <a:ext cx="6096000" cy="467629"/>
          </a:xfrm>
          <a:prstGeom prst="rect">
            <a:avLst/>
          </a:prstGeom>
          <a:noFill/>
        </p:spPr>
        <p:txBody>
          <a:bodyPr wrap="square">
            <a:spAutoFit/>
          </a:bodyPr>
          <a:lstStyle/>
          <a:p>
            <a:pPr algn="just">
              <a:lnSpc>
                <a:spcPct val="107000"/>
              </a:lnSpc>
              <a:spcAft>
                <a:spcPts val="600"/>
              </a:spcAft>
            </a:pPr>
            <a:r>
              <a:rPr lang="pl-PL" sz="2400" b="1" err="1">
                <a:effectLst/>
                <a:latin typeface="Roboto" panose="02000000000000000000" pitchFamily="2" charset="0"/>
                <a:ea typeface="Roboto" panose="02000000000000000000" pitchFamily="2" charset="0"/>
                <a:cs typeface="Times New Roman" panose="02020603050405020304" pitchFamily="18" charset="0"/>
              </a:rPr>
              <a:t>About</a:t>
            </a:r>
            <a:r>
              <a:rPr lang="pl-PL" sz="2400" b="1">
                <a:effectLst/>
                <a:latin typeface="Roboto" panose="02000000000000000000" pitchFamily="2" charset="0"/>
                <a:ea typeface="Roboto" panose="02000000000000000000" pitchFamily="2" charset="0"/>
                <a:cs typeface="Times New Roman" panose="02020603050405020304" pitchFamily="18" charset="0"/>
              </a:rPr>
              <a:t> </a:t>
            </a:r>
            <a:r>
              <a:rPr lang="en-US" sz="2400" b="1">
                <a:effectLst/>
                <a:latin typeface="Roboto" panose="02000000000000000000" pitchFamily="2" charset="0"/>
                <a:ea typeface="Roboto" panose="02000000000000000000" pitchFamily="2" charset="0"/>
                <a:cs typeface="Times New Roman" panose="02020603050405020304" pitchFamily="18" charset="0"/>
              </a:rPr>
              <a:t>RESBUD SE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3</a:t>
            </a:fld>
            <a:endParaRPr lang="pl-PL">
              <a:solidFill>
                <a:schemeClr val="bg1"/>
              </a:solidFill>
              <a:latin typeface="Roboto" panose="02000000000000000000" pitchFamily="2" charset="0"/>
              <a:ea typeface="Roboto" panose="02000000000000000000" pitchFamily="2" charset="0"/>
            </a:endParaRPr>
          </a:p>
        </p:txBody>
      </p:sp>
      <p:sp>
        <p:nvSpPr>
          <p:cNvPr id="13" name="pole tekstowe 12">
            <a:extLst>
              <a:ext uri="{FF2B5EF4-FFF2-40B4-BE49-F238E27FC236}">
                <a16:creationId xmlns:a16="http://schemas.microsoft.com/office/drawing/2014/main" id="{CBDDD08B-322A-4541-8831-D059C4AD1AD4}"/>
              </a:ext>
            </a:extLst>
          </p:cNvPr>
          <p:cNvSpPr txBox="1"/>
          <p:nvPr/>
        </p:nvSpPr>
        <p:spPr>
          <a:xfrm>
            <a:off x="252412" y="1552971"/>
            <a:ext cx="5526088" cy="4428648"/>
          </a:xfrm>
          <a:prstGeom prst="rect">
            <a:avLst/>
          </a:prstGeom>
          <a:noFill/>
        </p:spPr>
        <p:txBody>
          <a:bodyPr wrap="square" lIns="91440" tIns="45720" rIns="91440" bIns="45720" anchor="t">
            <a:spAutoFit/>
          </a:bodyPr>
          <a:lstStyle/>
          <a:p>
            <a:pPr algn="just"/>
            <a:r>
              <a:rPr lang="en-US" sz="1500" dirty="0">
                <a:latin typeface="Roboto" panose="02000000000000000000" pitchFamily="2" charset="0"/>
                <a:ea typeface="Roboto" panose="02000000000000000000" pitchFamily="2" charset="0"/>
                <a:cs typeface="+mn-lt"/>
              </a:rPr>
              <a:t>RESBUD SE is </a:t>
            </a:r>
            <a:r>
              <a:rPr lang="en-US" sz="1500" dirty="0">
                <a:effectLst/>
                <a:latin typeface="Roboto" panose="02000000000000000000" pitchFamily="2" charset="0"/>
                <a:ea typeface="Roboto" panose="02000000000000000000" pitchFamily="2" charset="0"/>
                <a:cs typeface="+mn-lt"/>
              </a:rPr>
              <a:t>a modern, dynamically growing European holding company present on the construction, power and civil engineering markets</a:t>
            </a:r>
            <a:r>
              <a:rPr lang="en-US" sz="1500" dirty="0">
                <a:latin typeface="Roboto" panose="02000000000000000000" pitchFamily="2" charset="0"/>
                <a:ea typeface="Roboto" panose="02000000000000000000" pitchFamily="2" charset="0"/>
                <a:cs typeface="+mn-lt"/>
              </a:rPr>
              <a:t>, and also dealing with manufacturing, logistics and delivery of materials and equipment for the construction and power sectors. RESBUD SE has been listed on the Warsaw Stock Exchange since September 2007. It</a:t>
            </a:r>
            <a:r>
              <a:rPr lang="en-US" sz="1600" dirty="0">
                <a:latin typeface="Roboto" panose="02000000000000000000" pitchFamily="2" charset="0"/>
                <a:ea typeface="Roboto" panose="02000000000000000000" pitchFamily="2" charset="0"/>
                <a:cs typeface="+mn-lt"/>
              </a:rPr>
              <a:t> </a:t>
            </a:r>
            <a:r>
              <a:rPr lang="en-US" sz="1500" dirty="0">
                <a:latin typeface="Roboto" panose="02000000000000000000" pitchFamily="2" charset="0"/>
                <a:ea typeface="Roboto" panose="02000000000000000000" pitchFamily="2" charset="0"/>
                <a:cs typeface="+mn-lt"/>
              </a:rPr>
              <a:t>combines a modern approach to business with a 70-year tradition in the construction industry</a:t>
            </a:r>
            <a:r>
              <a:rPr lang="en-US" sz="1500" dirty="0">
                <a:effectLst/>
                <a:latin typeface="Roboto" panose="02000000000000000000" pitchFamily="2" charset="0"/>
                <a:ea typeface="Roboto" panose="02000000000000000000" pitchFamily="2" charset="0"/>
                <a:cs typeface="+mn-lt"/>
              </a:rPr>
              <a:t>.</a:t>
            </a:r>
            <a:r>
              <a:rPr lang="en-US" sz="1500" dirty="0">
                <a:latin typeface="Roboto" panose="02000000000000000000" pitchFamily="2" charset="0"/>
                <a:ea typeface="Roboto" panose="02000000000000000000" pitchFamily="2" charset="0"/>
                <a:cs typeface="+mn-lt"/>
              </a:rPr>
              <a:t> </a:t>
            </a:r>
            <a:endParaRPr lang="en-US" sz="1500" dirty="0">
              <a:latin typeface="Roboto" panose="02000000000000000000" pitchFamily="2" charset="0"/>
              <a:ea typeface="Roboto" panose="02000000000000000000" pitchFamily="2" charset="0"/>
              <a:cs typeface="Calibri"/>
            </a:endParaRPr>
          </a:p>
          <a:p>
            <a:pPr algn="just"/>
            <a:endParaRPr lang="en-US" sz="1500" dirty="0">
              <a:latin typeface="Roboto" panose="02000000000000000000" pitchFamily="2" charset="0"/>
              <a:ea typeface="Roboto" panose="02000000000000000000" pitchFamily="2" charset="0"/>
              <a:cs typeface="+mn-lt"/>
            </a:endParaRPr>
          </a:p>
          <a:p>
            <a:pPr algn="just">
              <a:lnSpc>
                <a:spcPct val="107000"/>
              </a:lnSpc>
              <a:spcAft>
                <a:spcPts val="600"/>
              </a:spcAft>
            </a:pPr>
            <a:r>
              <a:rPr lang="en-US" sz="1500" dirty="0">
                <a:effectLst/>
                <a:latin typeface="Roboto" panose="02000000000000000000" pitchFamily="2" charset="0"/>
                <a:ea typeface="Roboto" panose="02000000000000000000" pitchFamily="2" charset="0"/>
                <a:cs typeface="+mn-lt"/>
              </a:rPr>
              <a:t>In RESBUD SE investment portfolio, there are companies </a:t>
            </a:r>
            <a:r>
              <a:rPr lang="en-US" sz="1500" dirty="0">
                <a:latin typeface="Roboto" panose="02000000000000000000" pitchFamily="2" charset="0"/>
                <a:ea typeface="Roboto" panose="02000000000000000000" pitchFamily="2" charset="0"/>
                <a:cs typeface="+mn-lt"/>
              </a:rPr>
              <a:t>(</a:t>
            </a:r>
            <a:r>
              <a:rPr lang="en-US" sz="1500" dirty="0" err="1">
                <a:latin typeface="Roboto" panose="02000000000000000000" pitchFamily="2" charset="0"/>
                <a:ea typeface="Roboto" panose="02000000000000000000" pitchFamily="2" charset="0"/>
                <a:cs typeface="+mn-lt"/>
              </a:rPr>
              <a:t>Energokomplekt</a:t>
            </a:r>
            <a:r>
              <a:rPr lang="en-US" sz="1500" dirty="0">
                <a:latin typeface="Roboto" panose="02000000000000000000" pitchFamily="2" charset="0"/>
                <a:ea typeface="Roboto" panose="02000000000000000000" pitchFamily="2" charset="0"/>
                <a:cs typeface="+mn-lt"/>
              </a:rPr>
              <a:t> OOO, </a:t>
            </a:r>
            <a:r>
              <a:rPr lang="en-US" sz="1500" dirty="0" err="1">
                <a:latin typeface="Roboto" panose="02000000000000000000" pitchFamily="2" charset="0"/>
                <a:ea typeface="Roboto" panose="02000000000000000000" pitchFamily="2" charset="0"/>
                <a:cs typeface="+mn-lt"/>
              </a:rPr>
              <a:t>Conpol</a:t>
            </a:r>
            <a:r>
              <a:rPr lang="en-US" sz="1500" dirty="0">
                <a:latin typeface="Roboto" panose="02000000000000000000" pitchFamily="2" charset="0"/>
                <a:ea typeface="Roboto" panose="02000000000000000000" pitchFamily="2" charset="0"/>
                <a:cs typeface="+mn-lt"/>
              </a:rPr>
              <a:t> sp. z </a:t>
            </a:r>
            <a:r>
              <a:rPr lang="en-US" sz="1500" dirty="0" err="1">
                <a:latin typeface="Roboto" panose="02000000000000000000" pitchFamily="2" charset="0"/>
                <a:ea typeface="Roboto" panose="02000000000000000000" pitchFamily="2" charset="0"/>
                <a:cs typeface="+mn-lt"/>
              </a:rPr>
              <a:t>o.o</a:t>
            </a:r>
            <a:r>
              <a:rPr lang="en-US" sz="1500" dirty="0">
                <a:latin typeface="Roboto" panose="02000000000000000000" pitchFamily="2" charset="0"/>
                <a:ea typeface="Roboto" panose="02000000000000000000" pitchFamily="2" charset="0"/>
                <a:cs typeface="+mn-lt"/>
              </a:rPr>
              <a:t>. and </a:t>
            </a:r>
            <a:r>
              <a:rPr lang="en-US" sz="1500" dirty="0" err="1">
                <a:latin typeface="Roboto" panose="02000000000000000000" pitchFamily="2" charset="0"/>
                <a:ea typeface="Roboto" panose="02000000000000000000" pitchFamily="2" charset="0"/>
                <a:cs typeface="+mn-lt"/>
              </a:rPr>
              <a:t>Uniwersim</a:t>
            </a:r>
            <a:r>
              <a:rPr lang="en-US" sz="1500" dirty="0">
                <a:latin typeface="Roboto" panose="02000000000000000000" pitchFamily="2" charset="0"/>
                <a:ea typeface="Roboto" panose="02000000000000000000" pitchFamily="2" charset="0"/>
                <a:cs typeface="+mn-lt"/>
              </a:rPr>
              <a:t> sp. z</a:t>
            </a:r>
            <a:r>
              <a:rPr lang="en-US" sz="1600" dirty="0">
                <a:latin typeface="Roboto" panose="02000000000000000000" pitchFamily="2" charset="0"/>
                <a:ea typeface="Roboto" panose="02000000000000000000" pitchFamily="2" charset="0"/>
                <a:cs typeface="+mn-lt"/>
              </a:rPr>
              <a:t> </a:t>
            </a:r>
            <a:r>
              <a:rPr lang="en-US" sz="1500" dirty="0" err="1">
                <a:latin typeface="Roboto" panose="02000000000000000000" pitchFamily="2" charset="0"/>
                <a:ea typeface="Roboto" panose="02000000000000000000" pitchFamily="2" charset="0"/>
                <a:cs typeface="+mn-lt"/>
              </a:rPr>
              <a:t>o.o</a:t>
            </a:r>
            <a:r>
              <a:rPr lang="en-US" sz="1500" dirty="0">
                <a:latin typeface="Roboto" panose="02000000000000000000" pitchFamily="2" charset="0"/>
                <a:ea typeface="Roboto" panose="02000000000000000000" pitchFamily="2" charset="0"/>
                <a:cs typeface="+mn-lt"/>
              </a:rPr>
              <a:t>.) </a:t>
            </a:r>
            <a:r>
              <a:rPr lang="en-US" sz="1500" dirty="0">
                <a:effectLst/>
                <a:latin typeface="Roboto" panose="02000000000000000000" pitchFamily="2" charset="0"/>
                <a:ea typeface="Roboto" panose="02000000000000000000" pitchFamily="2" charset="0"/>
                <a:cs typeface="+mn-lt"/>
              </a:rPr>
              <a:t>that specialize </a:t>
            </a:r>
            <a:r>
              <a:rPr lang="en-US" sz="1500" dirty="0">
                <a:latin typeface="Roboto" panose="02000000000000000000" pitchFamily="2" charset="0"/>
                <a:ea typeface="Roboto" panose="02000000000000000000" pitchFamily="2" charset="0"/>
                <a:cs typeface="+mn-lt"/>
              </a:rPr>
              <a:t>first and foremost </a:t>
            </a:r>
            <a:r>
              <a:rPr lang="en-US" sz="1500" dirty="0">
                <a:effectLst/>
                <a:latin typeface="Roboto" panose="02000000000000000000" pitchFamily="2" charset="0"/>
                <a:ea typeface="Roboto" panose="02000000000000000000" pitchFamily="2" charset="0"/>
                <a:cs typeface="+mn-lt"/>
              </a:rPr>
              <a:t>in:</a:t>
            </a:r>
            <a:r>
              <a:rPr lang="en-US" sz="1500" dirty="0">
                <a:latin typeface="Roboto" panose="02000000000000000000" pitchFamily="2" charset="0"/>
                <a:ea typeface="Roboto" panose="02000000000000000000" pitchFamily="2" charset="0"/>
                <a:cs typeface="+mn-lt"/>
              </a:rPr>
              <a:t> </a:t>
            </a:r>
            <a:r>
              <a:rPr lang="en-US" sz="1500" dirty="0">
                <a:effectLst/>
                <a:latin typeface="Roboto" panose="02000000000000000000" pitchFamily="2" charset="0"/>
                <a:ea typeface="Roboto" panose="02000000000000000000" pitchFamily="2" charset="0"/>
                <a:cs typeface="+mn-lt"/>
              </a:rPr>
              <a:t>civil engineering,</a:t>
            </a:r>
            <a:r>
              <a:rPr lang="en-US" sz="1500" dirty="0">
                <a:latin typeface="Roboto" panose="02000000000000000000" pitchFamily="2" charset="0"/>
                <a:ea typeface="Roboto" panose="02000000000000000000" pitchFamily="2" charset="0"/>
                <a:cs typeface="+mn-lt"/>
              </a:rPr>
              <a:t> </a:t>
            </a:r>
            <a:r>
              <a:rPr lang="en-US" sz="1500" dirty="0">
                <a:effectLst/>
                <a:latin typeface="Roboto" panose="02000000000000000000" pitchFamily="2" charset="0"/>
                <a:ea typeface="Roboto" panose="02000000000000000000" pitchFamily="2" charset="0"/>
                <a:cs typeface="+mn-lt"/>
              </a:rPr>
              <a:t>construction works,</a:t>
            </a:r>
            <a:r>
              <a:rPr lang="en-US" sz="1500" dirty="0">
                <a:latin typeface="Roboto" panose="02000000000000000000" pitchFamily="2" charset="0"/>
                <a:ea typeface="Roboto" panose="02000000000000000000" pitchFamily="2" charset="0"/>
                <a:cs typeface="+mn-lt"/>
              </a:rPr>
              <a:t> </a:t>
            </a:r>
            <a:r>
              <a:rPr lang="en-US" sz="1500" dirty="0">
                <a:effectLst/>
                <a:latin typeface="Roboto" panose="02000000000000000000" pitchFamily="2" charset="0"/>
                <a:ea typeface="Roboto" panose="02000000000000000000" pitchFamily="2" charset="0"/>
                <a:cs typeface="+mn-lt"/>
              </a:rPr>
              <a:t>construction of concrete structures,</a:t>
            </a:r>
            <a:r>
              <a:rPr lang="en-US" sz="1500" dirty="0">
                <a:latin typeface="Roboto" panose="02000000000000000000" pitchFamily="2" charset="0"/>
                <a:ea typeface="Roboto" panose="02000000000000000000" pitchFamily="2" charset="0"/>
                <a:cs typeface="+mn-lt"/>
              </a:rPr>
              <a:t> </a:t>
            </a:r>
            <a:r>
              <a:rPr lang="en-US" sz="1500" dirty="0">
                <a:effectLst/>
                <a:latin typeface="Roboto" panose="02000000000000000000" pitchFamily="2" charset="0"/>
                <a:ea typeface="Roboto" panose="02000000000000000000" pitchFamily="2" charset="0"/>
                <a:cs typeface="+mn-lt"/>
              </a:rPr>
              <a:t>construction of civil road and railway engineering structures,</a:t>
            </a:r>
            <a:r>
              <a:rPr lang="en-US" sz="1500" dirty="0">
                <a:latin typeface="Roboto" panose="02000000000000000000" pitchFamily="2" charset="0"/>
                <a:ea typeface="Roboto" panose="02000000000000000000" pitchFamily="2" charset="0"/>
                <a:cs typeface="+mn-lt"/>
              </a:rPr>
              <a:t> </a:t>
            </a:r>
            <a:r>
              <a:rPr lang="en-US" sz="1500" dirty="0">
                <a:effectLst/>
                <a:latin typeface="Roboto" panose="02000000000000000000" pitchFamily="2" charset="0"/>
                <a:ea typeface="Roboto" panose="02000000000000000000" pitchFamily="2" charset="0"/>
                <a:cs typeface="+mn-lt"/>
              </a:rPr>
              <a:t>production of asphalt mixtures and concrete</a:t>
            </a:r>
            <a:r>
              <a:rPr lang="en-US" sz="1500" dirty="0">
                <a:latin typeface="Roboto" panose="02000000000000000000" pitchFamily="2" charset="0"/>
                <a:ea typeface="Roboto" panose="02000000000000000000" pitchFamily="2" charset="0"/>
                <a:cs typeface="+mn-lt"/>
              </a:rPr>
              <a:t> and delivery of</a:t>
            </a:r>
            <a:r>
              <a:rPr lang="en-US" sz="1600" dirty="0">
                <a:latin typeface="Roboto" panose="02000000000000000000" pitchFamily="2" charset="0"/>
                <a:ea typeface="Roboto" panose="02000000000000000000" pitchFamily="2" charset="0"/>
                <a:cs typeface="+mn-lt"/>
              </a:rPr>
              <a:t> </a:t>
            </a:r>
            <a:r>
              <a:rPr lang="en-US" sz="1500" dirty="0">
                <a:latin typeface="Roboto" panose="02000000000000000000" pitchFamily="2" charset="0"/>
                <a:ea typeface="Roboto" panose="02000000000000000000" pitchFamily="2" charset="0"/>
                <a:cs typeface="+mn-lt"/>
              </a:rPr>
              <a:t>materials and equipment to large infrastructure projects, including equipment for construction and modernization of</a:t>
            </a:r>
            <a:r>
              <a:rPr lang="en-US" sz="1600" dirty="0">
                <a:latin typeface="Roboto" panose="02000000000000000000" pitchFamily="2" charset="0"/>
                <a:ea typeface="Roboto" panose="02000000000000000000" pitchFamily="2" charset="0"/>
                <a:cs typeface="+mn-lt"/>
              </a:rPr>
              <a:t> </a:t>
            </a:r>
            <a:r>
              <a:rPr lang="en-US" sz="1500" dirty="0">
                <a:latin typeface="Roboto" panose="02000000000000000000" pitchFamily="2" charset="0"/>
                <a:ea typeface="Roboto" panose="02000000000000000000" pitchFamily="2" charset="0"/>
                <a:cs typeface="+mn-lt"/>
              </a:rPr>
              <a:t>power facilities. </a:t>
            </a:r>
            <a:endParaRPr lang="pl-PL" sz="1500" dirty="0">
              <a:latin typeface="Roboto" panose="02000000000000000000" pitchFamily="2" charset="0"/>
              <a:ea typeface="Roboto" panose="02000000000000000000" pitchFamily="2" charset="0"/>
              <a:cs typeface="Calibri"/>
            </a:endParaRPr>
          </a:p>
        </p:txBody>
      </p:sp>
      <p:sp>
        <p:nvSpPr>
          <p:cNvPr id="5" name="pole tekstowe 4">
            <a:extLst>
              <a:ext uri="{FF2B5EF4-FFF2-40B4-BE49-F238E27FC236}">
                <a16:creationId xmlns:a16="http://schemas.microsoft.com/office/drawing/2014/main" id="{0287F5FE-916D-4EF7-8581-A2585D72CA1F}"/>
              </a:ext>
            </a:extLst>
          </p:cNvPr>
          <p:cNvSpPr txBox="1"/>
          <p:nvPr/>
        </p:nvSpPr>
        <p:spPr>
          <a:xfrm>
            <a:off x="6681211" y="1739561"/>
            <a:ext cx="1710725" cy="1015663"/>
          </a:xfrm>
          <a:prstGeom prst="rect">
            <a:avLst/>
          </a:prstGeom>
          <a:noFill/>
        </p:spPr>
        <p:txBody>
          <a:bodyPr wrap="none" rtlCol="0">
            <a:spAutoFit/>
          </a:bodyPr>
          <a:lstStyle/>
          <a:p>
            <a:r>
              <a:rPr lang="pl-PL" sz="6000" b="1" dirty="0">
                <a:solidFill>
                  <a:srgbClr val="023D5B"/>
                </a:solidFill>
                <a:latin typeface="Roboto" panose="02000000000000000000" pitchFamily="2" charset="0"/>
                <a:ea typeface="Roboto" panose="02000000000000000000" pitchFamily="2" charset="0"/>
                <a:cs typeface="Arial" panose="020B0604020202020204" pitchFamily="34" charset="0"/>
              </a:rPr>
              <a:t>70</a:t>
            </a:r>
            <a:r>
              <a:rPr lang="pl-PL" sz="2000" b="1" dirty="0">
                <a:solidFill>
                  <a:srgbClr val="023D5B"/>
                </a:solidFill>
                <a:latin typeface="Roboto" panose="02000000000000000000" pitchFamily="2" charset="0"/>
                <a:ea typeface="Roboto" panose="02000000000000000000" pitchFamily="2" charset="0"/>
                <a:cs typeface="Arial" panose="020B0604020202020204" pitchFamily="34" charset="0"/>
              </a:rPr>
              <a:t>years</a:t>
            </a:r>
            <a:endParaRPr lang="pl-PL"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17" name="pole tekstowe 16">
            <a:extLst>
              <a:ext uri="{FF2B5EF4-FFF2-40B4-BE49-F238E27FC236}">
                <a16:creationId xmlns:a16="http://schemas.microsoft.com/office/drawing/2014/main" id="{8785DDBA-BA0E-40FD-8B09-8710571DED87}"/>
              </a:ext>
            </a:extLst>
          </p:cNvPr>
          <p:cNvSpPr txBox="1"/>
          <p:nvPr/>
        </p:nvSpPr>
        <p:spPr>
          <a:xfrm>
            <a:off x="6171721" y="2604867"/>
            <a:ext cx="2584457" cy="646331"/>
          </a:xfrm>
          <a:prstGeom prst="rect">
            <a:avLst/>
          </a:prstGeom>
          <a:noFill/>
        </p:spPr>
        <p:txBody>
          <a:bodyPr wrap="square">
            <a:spAutoFit/>
          </a:bodyPr>
          <a:lstStyle/>
          <a:p>
            <a:pPr algn="ctr"/>
            <a:r>
              <a:rPr lang="en-US" sz="1200">
                <a:effectLst/>
                <a:latin typeface="Roboto" panose="02000000000000000000" pitchFamily="2" charset="0"/>
                <a:ea typeface="Roboto" panose="02000000000000000000" pitchFamily="2" charset="0"/>
              </a:rPr>
              <a:t>tradition in the construction </a:t>
            </a:r>
            <a:endParaRPr lang="pl-PL" sz="1200">
              <a:effectLst/>
              <a:latin typeface="Roboto" panose="02000000000000000000" pitchFamily="2" charset="0"/>
              <a:ea typeface="Roboto" panose="02000000000000000000" pitchFamily="2" charset="0"/>
            </a:endParaRPr>
          </a:p>
          <a:p>
            <a:pPr algn="ctr"/>
            <a:r>
              <a:rPr lang="en-US" sz="1200">
                <a:effectLst/>
                <a:latin typeface="Roboto" panose="02000000000000000000" pitchFamily="2" charset="0"/>
                <a:ea typeface="Roboto" panose="02000000000000000000" pitchFamily="2" charset="0"/>
              </a:rPr>
              <a:t>industry</a:t>
            </a:r>
            <a:endParaRPr lang="pl-PL" sz="1200">
              <a:latin typeface="Roboto" panose="02000000000000000000" pitchFamily="2" charset="0"/>
              <a:ea typeface="Roboto" panose="02000000000000000000" pitchFamily="2" charset="0"/>
            </a:endParaRPr>
          </a:p>
          <a:p>
            <a:pPr algn="ctr"/>
            <a:endParaRPr lang="pl-PL" sz="1200">
              <a:latin typeface="Roboto" panose="02000000000000000000" pitchFamily="2" charset="0"/>
              <a:ea typeface="Roboto" panose="02000000000000000000" pitchFamily="2" charset="0"/>
            </a:endParaRPr>
          </a:p>
        </p:txBody>
      </p:sp>
      <p:sp>
        <p:nvSpPr>
          <p:cNvPr id="18" name="pole tekstowe 17">
            <a:extLst>
              <a:ext uri="{FF2B5EF4-FFF2-40B4-BE49-F238E27FC236}">
                <a16:creationId xmlns:a16="http://schemas.microsoft.com/office/drawing/2014/main" id="{4B566E8B-5D72-4E86-9246-2524B51CAB08}"/>
              </a:ext>
            </a:extLst>
          </p:cNvPr>
          <p:cNvSpPr txBox="1"/>
          <p:nvPr/>
        </p:nvSpPr>
        <p:spPr>
          <a:xfrm>
            <a:off x="9658889" y="1860495"/>
            <a:ext cx="1774845" cy="923330"/>
          </a:xfrm>
          <a:prstGeom prst="rect">
            <a:avLst/>
          </a:prstGeom>
          <a:noFill/>
        </p:spPr>
        <p:txBody>
          <a:bodyPr wrap="none" rtlCol="0">
            <a:spAutoFit/>
          </a:bodyPr>
          <a:lstStyle/>
          <a:p>
            <a:r>
              <a:rPr lang="pl-PL" sz="5400" b="1" dirty="0">
                <a:solidFill>
                  <a:srgbClr val="023D5B"/>
                </a:solidFill>
                <a:latin typeface="Roboto" panose="02000000000000000000" pitchFamily="2" charset="0"/>
                <a:ea typeface="Roboto" panose="02000000000000000000" pitchFamily="2" charset="0"/>
                <a:cs typeface="Arial" panose="020B0604020202020204" pitchFamily="34" charset="0"/>
              </a:rPr>
              <a:t>2007</a:t>
            </a:r>
            <a:endParaRPr lang="pl-PL" sz="1600"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20" name="pole tekstowe 19">
            <a:extLst>
              <a:ext uri="{FF2B5EF4-FFF2-40B4-BE49-F238E27FC236}">
                <a16:creationId xmlns:a16="http://schemas.microsoft.com/office/drawing/2014/main" id="{8356D0F6-4CBF-4B26-9F69-752F90E8E448}"/>
              </a:ext>
            </a:extLst>
          </p:cNvPr>
          <p:cNvSpPr txBox="1"/>
          <p:nvPr/>
        </p:nvSpPr>
        <p:spPr>
          <a:xfrm>
            <a:off x="9658889" y="1766804"/>
            <a:ext cx="7553324" cy="307777"/>
          </a:xfrm>
          <a:prstGeom prst="rect">
            <a:avLst/>
          </a:prstGeom>
          <a:noFill/>
        </p:spPr>
        <p:txBody>
          <a:bodyPr wrap="square">
            <a:spAutoFit/>
          </a:bodyPr>
          <a:lstStyle/>
          <a:p>
            <a:r>
              <a:rPr lang="pl-PL" sz="1400" dirty="0" err="1">
                <a:solidFill>
                  <a:srgbClr val="023D5B"/>
                </a:solidFill>
                <a:latin typeface="Roboto" panose="02000000000000000000" pitchFamily="2" charset="0"/>
                <a:ea typeface="Roboto" panose="02000000000000000000" pitchFamily="2" charset="0"/>
                <a:cs typeface="Arial" panose="020B0604020202020204" pitchFamily="34" charset="0"/>
              </a:rPr>
              <a:t>since</a:t>
            </a:r>
            <a:endParaRPr lang="pl-PL" sz="1400"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24" name="pole tekstowe 23">
            <a:extLst>
              <a:ext uri="{FF2B5EF4-FFF2-40B4-BE49-F238E27FC236}">
                <a16:creationId xmlns:a16="http://schemas.microsoft.com/office/drawing/2014/main" id="{76DEC38A-A3B8-455F-B967-D61263E10D73}"/>
              </a:ext>
            </a:extLst>
          </p:cNvPr>
          <p:cNvSpPr txBox="1"/>
          <p:nvPr/>
        </p:nvSpPr>
        <p:spPr>
          <a:xfrm>
            <a:off x="6678848" y="3895662"/>
            <a:ext cx="2053767" cy="1015663"/>
          </a:xfrm>
          <a:prstGeom prst="rect">
            <a:avLst/>
          </a:prstGeom>
          <a:noFill/>
        </p:spPr>
        <p:txBody>
          <a:bodyPr wrap="none" rtlCol="0">
            <a:spAutoFit/>
          </a:bodyPr>
          <a:lstStyle/>
          <a:p>
            <a:r>
              <a:rPr lang="pl-PL" sz="6000" b="1" dirty="0">
                <a:solidFill>
                  <a:srgbClr val="023D5B"/>
                </a:solidFill>
                <a:latin typeface="Roboto" panose="02000000000000000000" pitchFamily="2" charset="0"/>
                <a:ea typeface="Roboto" panose="02000000000000000000" pitchFamily="2" charset="0"/>
                <a:cs typeface="Arial" panose="020B0604020202020204" pitchFamily="34" charset="0"/>
              </a:rPr>
              <a:t>26</a:t>
            </a:r>
            <a:r>
              <a:rPr lang="pl-PL" sz="2000" b="1" dirty="0">
                <a:solidFill>
                  <a:srgbClr val="023D5B"/>
                </a:solidFill>
                <a:latin typeface="Roboto" panose="02000000000000000000" pitchFamily="2" charset="0"/>
                <a:ea typeface="Roboto" panose="02000000000000000000" pitchFamily="2" charset="0"/>
                <a:cs typeface="Arial" panose="020B0604020202020204" pitchFamily="34" charset="0"/>
              </a:rPr>
              <a:t>mln </a:t>
            </a:r>
            <a:r>
              <a:rPr lang="pl-PL" sz="1800" b="1" dirty="0">
                <a:solidFill>
                  <a:srgbClr val="023D5B"/>
                </a:solidFill>
                <a:latin typeface="Roboto" panose="02000000000000000000" pitchFamily="2" charset="0"/>
                <a:ea typeface="Roboto" panose="02000000000000000000" pitchFamily="2" charset="0"/>
                <a:cs typeface="Arial" panose="020B0604020202020204" pitchFamily="34" charset="0"/>
              </a:rPr>
              <a:t>EUR</a:t>
            </a:r>
            <a:endParaRPr lang="pl-PL"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25" name="pole tekstowe 24">
            <a:extLst>
              <a:ext uri="{FF2B5EF4-FFF2-40B4-BE49-F238E27FC236}">
                <a16:creationId xmlns:a16="http://schemas.microsoft.com/office/drawing/2014/main" id="{A06575AF-75B3-487D-9D52-A7F3D8097590}"/>
              </a:ext>
            </a:extLst>
          </p:cNvPr>
          <p:cNvSpPr txBox="1"/>
          <p:nvPr/>
        </p:nvSpPr>
        <p:spPr>
          <a:xfrm>
            <a:off x="6678848" y="3797247"/>
            <a:ext cx="7553324" cy="307777"/>
          </a:xfrm>
          <a:prstGeom prst="rect">
            <a:avLst/>
          </a:prstGeom>
          <a:noFill/>
        </p:spPr>
        <p:txBody>
          <a:bodyPr wrap="square">
            <a:spAutoFit/>
          </a:bodyPr>
          <a:lstStyle/>
          <a:p>
            <a:r>
              <a:rPr lang="pl-PL" sz="1400" dirty="0" err="1">
                <a:solidFill>
                  <a:srgbClr val="023D5B"/>
                </a:solidFill>
                <a:latin typeface="Roboto" panose="02000000000000000000" pitchFamily="2" charset="0"/>
                <a:ea typeface="Roboto" panose="02000000000000000000" pitchFamily="2" charset="0"/>
                <a:cs typeface="Arial" panose="020B0604020202020204" pitchFamily="34" charset="0"/>
              </a:rPr>
              <a:t>over</a:t>
            </a:r>
            <a:endParaRPr lang="pl-PL" sz="1400"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26" name="pole tekstowe 25">
            <a:extLst>
              <a:ext uri="{FF2B5EF4-FFF2-40B4-BE49-F238E27FC236}">
                <a16:creationId xmlns:a16="http://schemas.microsoft.com/office/drawing/2014/main" id="{5B3DA5A6-C6D0-4867-9F35-A806332C0220}"/>
              </a:ext>
            </a:extLst>
          </p:cNvPr>
          <p:cNvSpPr txBox="1"/>
          <p:nvPr/>
        </p:nvSpPr>
        <p:spPr>
          <a:xfrm>
            <a:off x="6376692" y="4881905"/>
            <a:ext cx="2584457" cy="276999"/>
          </a:xfrm>
          <a:prstGeom prst="rect">
            <a:avLst/>
          </a:prstGeom>
          <a:noFill/>
        </p:spPr>
        <p:txBody>
          <a:bodyPr wrap="square">
            <a:spAutoFit/>
          </a:bodyPr>
          <a:lstStyle/>
          <a:p>
            <a:pPr algn="ctr"/>
            <a:r>
              <a:rPr lang="en-US" sz="1200">
                <a:effectLst/>
                <a:latin typeface="Roboto" panose="02000000000000000000" pitchFamily="2" charset="0"/>
                <a:ea typeface="Roboto" panose="02000000000000000000" pitchFamily="2" charset="0"/>
              </a:rPr>
              <a:t>share capital of the Company</a:t>
            </a:r>
            <a:endParaRPr lang="pl-PL" sz="1200">
              <a:latin typeface="Roboto" panose="02000000000000000000" pitchFamily="2" charset="0"/>
              <a:ea typeface="Roboto" panose="02000000000000000000" pitchFamily="2" charset="0"/>
            </a:endParaRPr>
          </a:p>
        </p:txBody>
      </p:sp>
      <p:sp>
        <p:nvSpPr>
          <p:cNvPr id="29" name="pole tekstowe 28">
            <a:extLst>
              <a:ext uri="{FF2B5EF4-FFF2-40B4-BE49-F238E27FC236}">
                <a16:creationId xmlns:a16="http://schemas.microsoft.com/office/drawing/2014/main" id="{549D68C4-28C4-4644-A57F-237E1C8698CD}"/>
              </a:ext>
            </a:extLst>
          </p:cNvPr>
          <p:cNvSpPr txBox="1"/>
          <p:nvPr/>
        </p:nvSpPr>
        <p:spPr>
          <a:xfrm>
            <a:off x="9493894" y="4085217"/>
            <a:ext cx="2127505" cy="830997"/>
          </a:xfrm>
          <a:prstGeom prst="rect">
            <a:avLst/>
          </a:prstGeom>
          <a:noFill/>
        </p:spPr>
        <p:txBody>
          <a:bodyPr wrap="none" rtlCol="0">
            <a:spAutoFit/>
          </a:bodyPr>
          <a:lstStyle/>
          <a:p>
            <a:r>
              <a:rPr lang="pl-PL" sz="4800" b="1" dirty="0">
                <a:solidFill>
                  <a:srgbClr val="023D5B"/>
                </a:solidFill>
                <a:latin typeface="Roboto" panose="02000000000000000000" pitchFamily="2" charset="0"/>
                <a:ea typeface="Roboto" panose="02000000000000000000" pitchFamily="2" charset="0"/>
                <a:cs typeface="Arial" panose="020B0604020202020204" pitchFamily="34" charset="0"/>
              </a:rPr>
              <a:t>Europe</a:t>
            </a:r>
            <a:endParaRPr lang="pl-PL" sz="1400"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30" name="pole tekstowe 29">
            <a:extLst>
              <a:ext uri="{FF2B5EF4-FFF2-40B4-BE49-F238E27FC236}">
                <a16:creationId xmlns:a16="http://schemas.microsoft.com/office/drawing/2014/main" id="{E227D43F-17E1-47F1-8647-15C5E12AA658}"/>
              </a:ext>
            </a:extLst>
          </p:cNvPr>
          <p:cNvSpPr txBox="1"/>
          <p:nvPr/>
        </p:nvSpPr>
        <p:spPr>
          <a:xfrm>
            <a:off x="9996782" y="4881905"/>
            <a:ext cx="2143536" cy="523220"/>
          </a:xfrm>
          <a:prstGeom prst="rect">
            <a:avLst/>
          </a:prstGeom>
          <a:noFill/>
        </p:spPr>
        <p:txBody>
          <a:bodyPr wrap="square">
            <a:spAutoFit/>
          </a:bodyPr>
          <a:lstStyle/>
          <a:p>
            <a:r>
              <a:rPr lang="pl-PL" sz="1400" err="1">
                <a:latin typeface="Roboto" panose="02000000000000000000" pitchFamily="2" charset="0"/>
                <a:ea typeface="Roboto" panose="02000000000000000000" pitchFamily="2" charset="0"/>
                <a:cs typeface="Arial" panose="020B0604020202020204" pitchFamily="34" charset="0"/>
              </a:rPr>
              <a:t>contracts</a:t>
            </a:r>
            <a:r>
              <a:rPr lang="pl-PL" sz="1400">
                <a:latin typeface="Roboto" panose="02000000000000000000" pitchFamily="2" charset="0"/>
                <a:ea typeface="Roboto" panose="02000000000000000000" pitchFamily="2" charset="0"/>
                <a:cs typeface="Arial" panose="020B0604020202020204" pitchFamily="34" charset="0"/>
              </a:rPr>
              <a:t> </a:t>
            </a:r>
            <a:r>
              <a:rPr lang="pl-PL" sz="1400" err="1">
                <a:latin typeface="Roboto" panose="02000000000000000000" pitchFamily="2" charset="0"/>
                <a:ea typeface="Roboto" panose="02000000000000000000" pitchFamily="2" charset="0"/>
                <a:cs typeface="Arial" panose="020B0604020202020204" pitchFamily="34" charset="0"/>
              </a:rPr>
              <a:t>carried</a:t>
            </a:r>
            <a:r>
              <a:rPr lang="pl-PL" sz="1400">
                <a:latin typeface="Roboto" panose="02000000000000000000" pitchFamily="2" charset="0"/>
                <a:ea typeface="Roboto" panose="02000000000000000000" pitchFamily="2" charset="0"/>
                <a:cs typeface="Arial" panose="020B0604020202020204" pitchFamily="34" charset="0"/>
              </a:rPr>
              <a:t> out </a:t>
            </a:r>
          </a:p>
          <a:p>
            <a:endParaRPr lang="pl-PL" sz="1400">
              <a:latin typeface="Roboto" panose="02000000000000000000" pitchFamily="2" charset="0"/>
              <a:ea typeface="Roboto" panose="02000000000000000000" pitchFamily="2" charset="0"/>
              <a:cs typeface="Arial" panose="020B0604020202020204" pitchFamily="34" charset="0"/>
            </a:endParaRPr>
          </a:p>
        </p:txBody>
      </p:sp>
      <p:sp>
        <p:nvSpPr>
          <p:cNvPr id="31" name="pole tekstowe 30">
            <a:extLst>
              <a:ext uri="{FF2B5EF4-FFF2-40B4-BE49-F238E27FC236}">
                <a16:creationId xmlns:a16="http://schemas.microsoft.com/office/drawing/2014/main" id="{715A6CC1-93A4-47E2-85D3-1B0DE38E1ABB}"/>
              </a:ext>
            </a:extLst>
          </p:cNvPr>
          <p:cNvSpPr txBox="1"/>
          <p:nvPr/>
        </p:nvSpPr>
        <p:spPr>
          <a:xfrm>
            <a:off x="9022117" y="3966524"/>
            <a:ext cx="2584457" cy="276999"/>
          </a:xfrm>
          <a:prstGeom prst="rect">
            <a:avLst/>
          </a:prstGeom>
          <a:noFill/>
          <a:ln>
            <a:noFill/>
          </a:ln>
        </p:spPr>
        <p:txBody>
          <a:bodyPr wrap="square">
            <a:spAutoFit/>
          </a:bodyPr>
          <a:lstStyle/>
          <a:p>
            <a:pPr algn="ctr"/>
            <a:r>
              <a:rPr lang="pl-PL" sz="1200" dirty="0">
                <a:solidFill>
                  <a:srgbClr val="023D5B"/>
                </a:solidFill>
                <a:latin typeface="Roboto" panose="02000000000000000000" pitchFamily="2" charset="0"/>
                <a:ea typeface="Roboto" panose="02000000000000000000" pitchFamily="2" charset="0"/>
                <a:cs typeface="Arial" panose="020B0604020202020204" pitchFamily="34" charset="0"/>
              </a:rPr>
              <a:t>Central and Western</a:t>
            </a:r>
          </a:p>
        </p:txBody>
      </p:sp>
      <p:sp>
        <p:nvSpPr>
          <p:cNvPr id="38" name="Prostokąt 37">
            <a:extLst>
              <a:ext uri="{FF2B5EF4-FFF2-40B4-BE49-F238E27FC236}">
                <a16:creationId xmlns:a16="http://schemas.microsoft.com/office/drawing/2014/main" id="{B160AFBD-FCB3-4CDF-894D-6CCEE0ABD5C0}"/>
              </a:ext>
            </a:extLst>
          </p:cNvPr>
          <p:cNvSpPr/>
          <p:nvPr/>
        </p:nvSpPr>
        <p:spPr>
          <a:xfrm>
            <a:off x="8829139" y="1118"/>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7" name="pole tekstowe 26">
            <a:extLst>
              <a:ext uri="{FF2B5EF4-FFF2-40B4-BE49-F238E27FC236}">
                <a16:creationId xmlns:a16="http://schemas.microsoft.com/office/drawing/2014/main" id="{4CCB3CA1-69F9-4ED1-9263-231D7D4FB9E5}"/>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sp>
        <p:nvSpPr>
          <p:cNvPr id="28" name="pole tekstowe 27">
            <a:extLst>
              <a:ext uri="{FF2B5EF4-FFF2-40B4-BE49-F238E27FC236}">
                <a16:creationId xmlns:a16="http://schemas.microsoft.com/office/drawing/2014/main" id="{66BBEE9E-D3F5-46A5-94CE-F5F388216C77}"/>
              </a:ext>
            </a:extLst>
          </p:cNvPr>
          <p:cNvSpPr txBox="1"/>
          <p:nvPr/>
        </p:nvSpPr>
        <p:spPr>
          <a:xfrm>
            <a:off x="9228436" y="2633468"/>
            <a:ext cx="2584457" cy="461665"/>
          </a:xfrm>
          <a:prstGeom prst="rect">
            <a:avLst/>
          </a:prstGeom>
          <a:noFill/>
        </p:spPr>
        <p:txBody>
          <a:bodyPr wrap="square">
            <a:spAutoFit/>
          </a:bodyPr>
          <a:lstStyle/>
          <a:p>
            <a:pPr algn="ctr"/>
            <a:r>
              <a:rPr lang="en-US" sz="1200">
                <a:effectLst/>
                <a:latin typeface="Roboto" panose="02000000000000000000" pitchFamily="2" charset="0"/>
                <a:ea typeface="Roboto" panose="02000000000000000000" pitchFamily="2" charset="0"/>
              </a:rPr>
              <a:t>listed on the Warsaw Stock Exchange</a:t>
            </a:r>
            <a:endParaRPr lang="pl-PL" sz="1200">
              <a:latin typeface="Roboto" panose="02000000000000000000" pitchFamily="2" charset="0"/>
              <a:ea typeface="Roboto" panose="02000000000000000000" pitchFamily="2" charset="0"/>
            </a:endParaRPr>
          </a:p>
        </p:txBody>
      </p:sp>
      <p:pic>
        <p:nvPicPr>
          <p:cNvPr id="23" name="Grafika 22">
            <a:extLst>
              <a:ext uri="{FF2B5EF4-FFF2-40B4-BE49-F238E27FC236}">
                <a16:creationId xmlns:a16="http://schemas.microsoft.com/office/drawing/2014/main" id="{88B6309F-12C8-49EB-8B32-B0393F2B834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797" y="115048"/>
            <a:ext cx="1209675" cy="1219200"/>
          </a:xfrm>
          <a:prstGeom prst="rect">
            <a:avLst/>
          </a:prstGeom>
        </p:spPr>
      </p:pic>
      <p:pic>
        <p:nvPicPr>
          <p:cNvPr id="32" name="Obraz 31" descr="Obraz zawierający tekst, clipart&#10;&#10;Opis wygenerowany automatycznie">
            <a:extLst>
              <a:ext uri="{FF2B5EF4-FFF2-40B4-BE49-F238E27FC236}">
                <a16:creationId xmlns:a16="http://schemas.microsoft.com/office/drawing/2014/main" id="{2BBF30B9-5EA8-4FF3-AC1E-116B5950F9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877639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Obraz 57" descr="Obraz zawierający niebo, osoba, podłoże, zewnętrzne&#10;&#10;Opis wygenerowany automatycznie">
            <a:extLst>
              <a:ext uri="{FF2B5EF4-FFF2-40B4-BE49-F238E27FC236}">
                <a16:creationId xmlns:a16="http://schemas.microsoft.com/office/drawing/2014/main" id="{0B3B0793-1C90-4EC3-B221-9E4790575D34}"/>
              </a:ext>
            </a:extLst>
          </p:cNvPr>
          <p:cNvPicPr>
            <a:picLocks noChangeAspect="1"/>
          </p:cNvPicPr>
          <p:nvPr/>
        </p:nvPicPr>
        <p:blipFill rotWithShape="1">
          <a:blip r:embed="rId2">
            <a:alphaModFix amt="20000"/>
            <a:duotone>
              <a:schemeClr val="accent3">
                <a:shade val="45000"/>
                <a:satMod val="135000"/>
              </a:schemeClr>
              <a:prstClr val="white"/>
            </a:duotone>
            <a:extLst>
              <a:ext uri="{28A0092B-C50C-407E-A947-70E740481C1C}">
                <a14:useLocalDpi xmlns:a14="http://schemas.microsoft.com/office/drawing/2010/main" val="0"/>
              </a:ext>
            </a:extLst>
          </a:blip>
          <a:srcRect b="15625"/>
          <a:stretch/>
        </p:blipFill>
        <p:spPr>
          <a:xfrm>
            <a:off x="0" y="0"/>
            <a:ext cx="12192000" cy="6858000"/>
          </a:xfrm>
          <a:prstGeom prst="rect">
            <a:avLst/>
          </a:prstGeom>
        </p:spPr>
      </p:pic>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6672255" y="248726"/>
            <a:ext cx="6096000"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 </a:t>
            </a:r>
            <a:r>
              <a:rPr lang="pl-PL" sz="2400" b="1" err="1">
                <a:effectLst/>
                <a:latin typeface="Roboto" panose="02000000000000000000" pitchFamily="2" charset="0"/>
                <a:ea typeface="Roboto" panose="02000000000000000000" pitchFamily="2" charset="0"/>
                <a:cs typeface="Times New Roman" panose="02020603050405020304" pitchFamily="18" charset="0"/>
              </a:rPr>
              <a:t>where</a:t>
            </a:r>
            <a:r>
              <a:rPr lang="pl-PL" sz="2400" b="1">
                <a:effectLst/>
                <a:latin typeface="Roboto" panose="02000000000000000000" pitchFamily="2" charset="0"/>
                <a:ea typeface="Roboto" panose="02000000000000000000" pitchFamily="2" charset="0"/>
                <a:cs typeface="Times New Roman" panose="02020603050405020304" pitchFamily="18" charset="0"/>
              </a:rPr>
              <a:t> we </a:t>
            </a:r>
            <a:r>
              <a:rPr lang="pl-PL" sz="2400" b="1" err="1">
                <a:effectLst/>
                <a:latin typeface="Roboto" panose="02000000000000000000" pitchFamily="2" charset="0"/>
                <a:ea typeface="Roboto" panose="02000000000000000000" pitchFamily="2" charset="0"/>
                <a:cs typeface="Times New Roman" panose="02020603050405020304" pitchFamily="18" charset="0"/>
              </a:rPr>
              <a:t>come</a:t>
            </a:r>
            <a:r>
              <a:rPr lang="pl-PL" sz="2400" b="1">
                <a:effectLst/>
                <a:latin typeface="Roboto" panose="02000000000000000000" pitchFamily="2" charset="0"/>
                <a:ea typeface="Roboto" panose="02000000000000000000" pitchFamily="2" charset="0"/>
                <a:cs typeface="Times New Roman" panose="02020603050405020304" pitchFamily="18" charset="0"/>
              </a:rPr>
              <a:t> from</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4</a:t>
            </a:fld>
            <a:endParaRPr lang="pl-PL">
              <a:solidFill>
                <a:schemeClr val="bg1"/>
              </a:solidFill>
              <a:latin typeface="Roboto" panose="02000000000000000000" pitchFamily="2" charset="0"/>
              <a:ea typeface="Roboto" panose="02000000000000000000" pitchFamily="2" charset="0"/>
            </a:endParaRPr>
          </a:p>
        </p:txBody>
      </p:sp>
      <p:cxnSp>
        <p:nvCxnSpPr>
          <p:cNvPr id="7" name="Łącznik prosty ze strzałką 6">
            <a:extLst>
              <a:ext uri="{FF2B5EF4-FFF2-40B4-BE49-F238E27FC236}">
                <a16:creationId xmlns:a16="http://schemas.microsoft.com/office/drawing/2014/main" id="{BDB39327-1DAD-4646-8A78-7DE8D5257C83}"/>
              </a:ext>
            </a:extLst>
          </p:cNvPr>
          <p:cNvCxnSpPr>
            <a:cxnSpLocks/>
          </p:cNvCxnSpPr>
          <p:nvPr/>
        </p:nvCxnSpPr>
        <p:spPr>
          <a:xfrm>
            <a:off x="557657" y="3742272"/>
            <a:ext cx="11357770" cy="0"/>
          </a:xfrm>
          <a:prstGeom prst="straightConnector1">
            <a:avLst/>
          </a:prstGeom>
          <a:ln w="25400">
            <a:solidFill>
              <a:srgbClr val="023D5B"/>
            </a:solidFill>
            <a:tailEnd type="triangle" w="lg" len="lg"/>
          </a:ln>
        </p:spPr>
        <p:style>
          <a:lnRef idx="1">
            <a:schemeClr val="accent1"/>
          </a:lnRef>
          <a:fillRef idx="0">
            <a:schemeClr val="accent1"/>
          </a:fillRef>
          <a:effectRef idx="0">
            <a:schemeClr val="accent1"/>
          </a:effectRef>
          <a:fontRef idx="minor">
            <a:schemeClr val="tx1"/>
          </a:fontRef>
        </p:style>
      </p:cxnSp>
      <p:sp>
        <p:nvSpPr>
          <p:cNvPr id="12" name="pole tekstowe 11">
            <a:extLst>
              <a:ext uri="{FF2B5EF4-FFF2-40B4-BE49-F238E27FC236}">
                <a16:creationId xmlns:a16="http://schemas.microsoft.com/office/drawing/2014/main" id="{B6F79FC5-1564-4D32-B3D8-C0DAC6432CC2}"/>
              </a:ext>
            </a:extLst>
          </p:cNvPr>
          <p:cNvSpPr txBox="1"/>
          <p:nvPr/>
        </p:nvSpPr>
        <p:spPr>
          <a:xfrm>
            <a:off x="209328" y="3962093"/>
            <a:ext cx="835485" cy="369332"/>
          </a:xfrm>
          <a:prstGeom prst="rect">
            <a:avLst/>
          </a:prstGeom>
          <a:noFill/>
        </p:spPr>
        <p:txBody>
          <a:bodyPr wrap="none" rtlCol="0">
            <a:spAutoFit/>
          </a:bodyPr>
          <a:lstStyle/>
          <a:p>
            <a:r>
              <a:rPr lang="pl-PL" b="1">
                <a:latin typeface="Roboto" panose="02000000000000000000" pitchFamily="2" charset="0"/>
                <a:ea typeface="Roboto" panose="02000000000000000000" pitchFamily="2" charset="0"/>
                <a:cs typeface="Arial" panose="020B0604020202020204" pitchFamily="34" charset="0"/>
              </a:rPr>
              <a:t>1950s</a:t>
            </a:r>
          </a:p>
        </p:txBody>
      </p:sp>
      <p:sp>
        <p:nvSpPr>
          <p:cNvPr id="14" name="pole tekstowe 13">
            <a:extLst>
              <a:ext uri="{FF2B5EF4-FFF2-40B4-BE49-F238E27FC236}">
                <a16:creationId xmlns:a16="http://schemas.microsoft.com/office/drawing/2014/main" id="{3FB33BDA-A7D3-4FD0-B1C2-AD097A0ADADB}"/>
              </a:ext>
            </a:extLst>
          </p:cNvPr>
          <p:cNvSpPr txBox="1"/>
          <p:nvPr/>
        </p:nvSpPr>
        <p:spPr>
          <a:xfrm>
            <a:off x="557657" y="2162503"/>
            <a:ext cx="1784349" cy="938719"/>
          </a:xfrm>
          <a:prstGeom prst="rect">
            <a:avLst/>
          </a:prstGeom>
          <a:noFill/>
        </p:spPr>
        <p:txBody>
          <a:bodyPr wrap="square" rtlCol="0">
            <a:spAutoFit/>
          </a:bodyPr>
          <a:lstStyle/>
          <a:p>
            <a:r>
              <a:rPr lang="en-US" sz="1100" dirty="0">
                <a:effectLst/>
                <a:latin typeface="Roboto" panose="02000000000000000000" pitchFamily="2" charset="0"/>
                <a:ea typeface="Roboto" panose="02000000000000000000" pitchFamily="2" charset="0"/>
                <a:cs typeface="Arial" panose="020B0604020202020204" pitchFamily="34" charset="0"/>
              </a:rPr>
              <a:t>RESBUD established its unquestioned position of</a:t>
            </a:r>
            <a:r>
              <a:rPr lang="en-US" sz="1100" dirty="0">
                <a:latin typeface="Roboto" panose="02000000000000000000" pitchFamily="2" charset="0"/>
                <a:ea typeface="Roboto" panose="02000000000000000000" pitchFamily="2" charset="0"/>
                <a:cs typeface="+mn-lt"/>
              </a:rPr>
              <a:t> </a:t>
            </a:r>
            <a:r>
              <a:rPr lang="en-US" sz="1100" dirty="0">
                <a:effectLst/>
                <a:latin typeface="Roboto" panose="02000000000000000000" pitchFamily="2" charset="0"/>
                <a:ea typeface="Roboto" panose="02000000000000000000" pitchFamily="2" charset="0"/>
                <a:cs typeface="Arial" panose="020B0604020202020204" pitchFamily="34" charset="0"/>
              </a:rPr>
              <a:t>the construction industry leader in south-east Poland.</a:t>
            </a:r>
            <a:endParaRPr lang="pl-PL" sz="1100" dirty="0">
              <a:effectLst/>
              <a:latin typeface="Roboto" panose="02000000000000000000" pitchFamily="2" charset="0"/>
              <a:ea typeface="Roboto" panose="02000000000000000000" pitchFamily="2" charset="0"/>
              <a:cs typeface="Arial" panose="020B0604020202020204" pitchFamily="34" charset="0"/>
            </a:endParaRPr>
          </a:p>
        </p:txBody>
      </p:sp>
      <p:sp>
        <p:nvSpPr>
          <p:cNvPr id="32" name="pole tekstowe 31">
            <a:extLst>
              <a:ext uri="{FF2B5EF4-FFF2-40B4-BE49-F238E27FC236}">
                <a16:creationId xmlns:a16="http://schemas.microsoft.com/office/drawing/2014/main" id="{A3CFA405-D422-4A0A-8AD5-2EDFD8F73BD7}"/>
              </a:ext>
            </a:extLst>
          </p:cNvPr>
          <p:cNvSpPr txBox="1"/>
          <p:nvPr/>
        </p:nvSpPr>
        <p:spPr>
          <a:xfrm>
            <a:off x="1536304" y="3254572"/>
            <a:ext cx="835485" cy="369332"/>
          </a:xfrm>
          <a:prstGeom prst="rect">
            <a:avLst/>
          </a:prstGeom>
          <a:noFill/>
        </p:spPr>
        <p:txBody>
          <a:bodyPr wrap="none" rtlCol="0">
            <a:spAutoFit/>
          </a:bodyPr>
          <a:lstStyle/>
          <a:p>
            <a:r>
              <a:rPr lang="pl-PL" b="1">
                <a:latin typeface="Roboto" panose="02000000000000000000" pitchFamily="2" charset="0"/>
                <a:ea typeface="Roboto" panose="02000000000000000000" pitchFamily="2" charset="0"/>
                <a:cs typeface="Arial" panose="020B0604020202020204" pitchFamily="34" charset="0"/>
              </a:rPr>
              <a:t>1960s</a:t>
            </a:r>
          </a:p>
        </p:txBody>
      </p:sp>
      <p:sp>
        <p:nvSpPr>
          <p:cNvPr id="36" name="pole tekstowe 35">
            <a:extLst>
              <a:ext uri="{FF2B5EF4-FFF2-40B4-BE49-F238E27FC236}">
                <a16:creationId xmlns:a16="http://schemas.microsoft.com/office/drawing/2014/main" id="{38DA4887-2875-47F5-8A08-569A2410345C}"/>
              </a:ext>
            </a:extLst>
          </p:cNvPr>
          <p:cNvSpPr txBox="1"/>
          <p:nvPr/>
        </p:nvSpPr>
        <p:spPr>
          <a:xfrm>
            <a:off x="4022212" y="3951834"/>
            <a:ext cx="1688283" cy="369332"/>
          </a:xfrm>
          <a:prstGeom prst="rect">
            <a:avLst/>
          </a:prstGeom>
          <a:noFill/>
        </p:spPr>
        <p:txBody>
          <a:bodyPr wrap="none" rtlCol="0">
            <a:spAutoFit/>
          </a:bodyPr>
          <a:lstStyle/>
          <a:p>
            <a:r>
              <a:rPr lang="pl-PL" b="1">
                <a:latin typeface="Roboto" panose="02000000000000000000" pitchFamily="2" charset="0"/>
                <a:ea typeface="Roboto" panose="02000000000000000000" pitchFamily="2" charset="0"/>
                <a:cs typeface="Arial" panose="020B0604020202020204" pitchFamily="34" charset="0"/>
              </a:rPr>
              <a:t>1980s / 1990s</a:t>
            </a:r>
          </a:p>
        </p:txBody>
      </p:sp>
      <p:sp>
        <p:nvSpPr>
          <p:cNvPr id="38" name="pole tekstowe 37">
            <a:extLst>
              <a:ext uri="{FF2B5EF4-FFF2-40B4-BE49-F238E27FC236}">
                <a16:creationId xmlns:a16="http://schemas.microsoft.com/office/drawing/2014/main" id="{54FFFF36-5D75-48BA-959B-E7FEA280C7EF}"/>
              </a:ext>
            </a:extLst>
          </p:cNvPr>
          <p:cNvSpPr txBox="1"/>
          <p:nvPr/>
        </p:nvSpPr>
        <p:spPr>
          <a:xfrm>
            <a:off x="6648251" y="3241868"/>
            <a:ext cx="1428596" cy="369332"/>
          </a:xfrm>
          <a:prstGeom prst="rect">
            <a:avLst/>
          </a:prstGeom>
          <a:noFill/>
        </p:spPr>
        <p:txBody>
          <a:bodyPr wrap="none" rtlCol="0">
            <a:spAutoFit/>
          </a:bodyPr>
          <a:lstStyle/>
          <a:p>
            <a:r>
              <a:rPr lang="pl-PL" b="1" err="1">
                <a:latin typeface="Roboto" panose="02000000000000000000" pitchFamily="2" charset="0"/>
                <a:ea typeface="Roboto" panose="02000000000000000000" pitchFamily="2" charset="0"/>
                <a:cs typeface="Arial" panose="020B0604020202020204" pitchFamily="34" charset="0"/>
              </a:rPr>
              <a:t>After</a:t>
            </a:r>
            <a:r>
              <a:rPr lang="pl-PL" b="1">
                <a:latin typeface="Roboto" panose="02000000000000000000" pitchFamily="2" charset="0"/>
                <a:ea typeface="Roboto" panose="02000000000000000000" pitchFamily="2" charset="0"/>
                <a:cs typeface="Arial" panose="020B0604020202020204" pitchFamily="34" charset="0"/>
              </a:rPr>
              <a:t> 2000s</a:t>
            </a:r>
          </a:p>
        </p:txBody>
      </p:sp>
      <p:sp>
        <p:nvSpPr>
          <p:cNvPr id="40" name="pole tekstowe 39">
            <a:extLst>
              <a:ext uri="{FF2B5EF4-FFF2-40B4-BE49-F238E27FC236}">
                <a16:creationId xmlns:a16="http://schemas.microsoft.com/office/drawing/2014/main" id="{291FFDF3-2CB2-44C6-9FE5-B185935DAFE0}"/>
              </a:ext>
            </a:extLst>
          </p:cNvPr>
          <p:cNvSpPr txBox="1"/>
          <p:nvPr/>
        </p:nvSpPr>
        <p:spPr>
          <a:xfrm>
            <a:off x="9296645" y="3920508"/>
            <a:ext cx="847220" cy="369332"/>
          </a:xfrm>
          <a:prstGeom prst="rect">
            <a:avLst/>
          </a:prstGeom>
          <a:noFill/>
        </p:spPr>
        <p:txBody>
          <a:bodyPr wrap="none" rtlCol="0">
            <a:spAutoFit/>
          </a:bodyPr>
          <a:lstStyle/>
          <a:p>
            <a:r>
              <a:rPr lang="pl-PL" b="1" dirty="0" err="1">
                <a:solidFill>
                  <a:srgbClr val="023D5B"/>
                </a:solidFill>
                <a:latin typeface="Roboto" panose="02000000000000000000" pitchFamily="2" charset="0"/>
                <a:ea typeface="Roboto" panose="02000000000000000000" pitchFamily="2" charset="0"/>
                <a:cs typeface="Arial" panose="020B0604020202020204" pitchFamily="34" charset="0"/>
              </a:rPr>
              <a:t>Today</a:t>
            </a:r>
            <a:endParaRPr lang="pl-PL" b="1" dirty="0">
              <a:solidFill>
                <a:srgbClr val="023D5B"/>
              </a:solidFill>
              <a:latin typeface="Roboto" panose="02000000000000000000" pitchFamily="2" charset="0"/>
              <a:ea typeface="Roboto" panose="02000000000000000000" pitchFamily="2" charset="0"/>
              <a:cs typeface="Arial" panose="020B0604020202020204" pitchFamily="34" charset="0"/>
            </a:endParaRPr>
          </a:p>
        </p:txBody>
      </p:sp>
      <p:sp>
        <p:nvSpPr>
          <p:cNvPr id="41" name="pole tekstowe 40">
            <a:extLst>
              <a:ext uri="{FF2B5EF4-FFF2-40B4-BE49-F238E27FC236}">
                <a16:creationId xmlns:a16="http://schemas.microsoft.com/office/drawing/2014/main" id="{6B694946-2A45-4BA5-B1D1-95D4A5891450}"/>
              </a:ext>
            </a:extLst>
          </p:cNvPr>
          <p:cNvSpPr txBox="1"/>
          <p:nvPr/>
        </p:nvSpPr>
        <p:spPr>
          <a:xfrm>
            <a:off x="1881689" y="3881004"/>
            <a:ext cx="1902910" cy="2123658"/>
          </a:xfrm>
          <a:prstGeom prst="rect">
            <a:avLst/>
          </a:prstGeom>
          <a:noFill/>
        </p:spPr>
        <p:txBody>
          <a:bodyPr wrap="square">
            <a:spAutoFit/>
          </a:bodyPr>
          <a:lstStyle/>
          <a:p>
            <a:r>
              <a:rPr lang="pl-PL" sz="1100">
                <a:effectLst/>
                <a:latin typeface="Roboto" panose="02000000000000000000" pitchFamily="2" charset="0"/>
                <a:ea typeface="Roboto" panose="02000000000000000000" pitchFamily="2" charset="0"/>
              </a:rPr>
              <a:t>T</a:t>
            </a:r>
            <a:r>
              <a:rPr lang="en-US" sz="1100">
                <a:effectLst/>
                <a:latin typeface="Roboto" panose="02000000000000000000" pitchFamily="2" charset="0"/>
                <a:ea typeface="Roboto" panose="02000000000000000000" pitchFamily="2" charset="0"/>
              </a:rPr>
              <a:t>he company started its expansion abroad. RESBUD’s engineers and employees worked in</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rPr>
              <a:t>several European countries, including the Federal Republic of</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rPr>
              <a:t>Germany, the German Democratic Republic, Czechoslovakia, Hungary, Belgium, and also on other continents, e.g., Africa.</a:t>
            </a:r>
            <a:endParaRPr lang="pl-PL" sz="1100">
              <a:latin typeface="Roboto" panose="02000000000000000000" pitchFamily="2" charset="0"/>
              <a:ea typeface="Roboto" panose="02000000000000000000" pitchFamily="2" charset="0"/>
            </a:endParaRPr>
          </a:p>
        </p:txBody>
      </p:sp>
      <p:sp>
        <p:nvSpPr>
          <p:cNvPr id="42" name="pole tekstowe 41">
            <a:extLst>
              <a:ext uri="{FF2B5EF4-FFF2-40B4-BE49-F238E27FC236}">
                <a16:creationId xmlns:a16="http://schemas.microsoft.com/office/drawing/2014/main" id="{E0B71033-D477-46EF-9C2B-F37606F39A4B}"/>
              </a:ext>
            </a:extLst>
          </p:cNvPr>
          <p:cNvSpPr txBox="1"/>
          <p:nvPr/>
        </p:nvSpPr>
        <p:spPr>
          <a:xfrm>
            <a:off x="4497058" y="1302763"/>
            <a:ext cx="1995633" cy="2075761"/>
          </a:xfrm>
          <a:prstGeom prst="rect">
            <a:avLst/>
          </a:prstGeom>
          <a:noFill/>
        </p:spPr>
        <p:txBody>
          <a:bodyPr wrap="square">
            <a:spAutoFit/>
          </a:bodyPr>
          <a:lstStyle/>
          <a:p>
            <a:pPr>
              <a:lnSpc>
                <a:spcPct val="107000"/>
              </a:lnSpc>
              <a:spcAft>
                <a:spcPts val="600"/>
              </a:spcAft>
            </a:pPr>
            <a:r>
              <a:rPr lang="pl-PL" sz="1100">
                <a:effectLst/>
                <a:latin typeface="Roboto" panose="02000000000000000000" pitchFamily="2" charset="0"/>
                <a:ea typeface="Roboto" panose="02000000000000000000" pitchFamily="2" charset="0"/>
                <a:cs typeface="Times New Roman" panose="02020603050405020304" pitchFamily="18" charset="0"/>
              </a:rPr>
              <a:t>O</a:t>
            </a:r>
            <a:r>
              <a:rPr lang="en-US" sz="1100" err="1">
                <a:effectLst/>
                <a:latin typeface="Roboto" panose="02000000000000000000" pitchFamily="2" charset="0"/>
                <a:ea typeface="Roboto" panose="02000000000000000000" pitchFamily="2" charset="0"/>
                <a:cs typeface="Times New Roman" panose="02020603050405020304" pitchFamily="18" charset="0"/>
              </a:rPr>
              <a:t>ver</a:t>
            </a:r>
            <a:r>
              <a:rPr lang="en-US" sz="1100">
                <a:effectLst/>
                <a:latin typeface="Roboto" panose="02000000000000000000" pitchFamily="2" charset="0"/>
                <a:ea typeface="Roboto" panose="02000000000000000000" pitchFamily="2" charset="0"/>
                <a:cs typeface="Times New Roman" panose="02020603050405020304" pitchFamily="18" charset="0"/>
              </a:rPr>
              <a:t> 1,100 people were involved in overseas projects, that is a third of</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cs typeface="Times New Roman" panose="02020603050405020304" pitchFamily="18" charset="0"/>
              </a:rPr>
              <a:t>RESBUD’s employees. The revenues from overseas construction contracts accounted for nearly 30% of</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cs typeface="Times New Roman" panose="02020603050405020304" pitchFamily="18" charset="0"/>
              </a:rPr>
              <a:t>the company’s total sales value. At that time, the</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cs typeface="Times New Roman" panose="02020603050405020304" pitchFamily="18" charset="0"/>
              </a:rPr>
              <a:t>company delivered over 50 construction projects.</a:t>
            </a:r>
            <a:endParaRPr lang="pl-PL" sz="1100">
              <a:effectLst/>
              <a:latin typeface="Roboto" panose="02000000000000000000" pitchFamily="2" charset="0"/>
              <a:ea typeface="Roboto" panose="02000000000000000000" pitchFamily="2" charset="0"/>
              <a:cs typeface="Times New Roman" panose="02020603050405020304" pitchFamily="18" charset="0"/>
            </a:endParaRPr>
          </a:p>
        </p:txBody>
      </p:sp>
      <p:sp>
        <p:nvSpPr>
          <p:cNvPr id="43" name="pole tekstowe 42">
            <a:extLst>
              <a:ext uri="{FF2B5EF4-FFF2-40B4-BE49-F238E27FC236}">
                <a16:creationId xmlns:a16="http://schemas.microsoft.com/office/drawing/2014/main" id="{3429E285-6E44-45C0-ADF7-730A275D5BCF}"/>
              </a:ext>
            </a:extLst>
          </p:cNvPr>
          <p:cNvSpPr txBox="1"/>
          <p:nvPr/>
        </p:nvSpPr>
        <p:spPr>
          <a:xfrm>
            <a:off x="6881860" y="3881004"/>
            <a:ext cx="2127192" cy="2619179"/>
          </a:xfrm>
          <a:prstGeom prst="rect">
            <a:avLst/>
          </a:prstGeom>
          <a:noFill/>
        </p:spPr>
        <p:txBody>
          <a:bodyPr wrap="square">
            <a:spAutoFit/>
          </a:bodyPr>
          <a:lstStyle/>
          <a:p>
            <a:pPr>
              <a:lnSpc>
                <a:spcPct val="107000"/>
              </a:lnSpc>
              <a:spcAft>
                <a:spcPts val="600"/>
              </a:spcAft>
            </a:pPr>
            <a:r>
              <a:rPr lang="pl-PL" sz="1100">
                <a:latin typeface="Roboto" panose="02000000000000000000" pitchFamily="2" charset="0"/>
                <a:ea typeface="Roboto" panose="02000000000000000000" pitchFamily="2" charset="0"/>
                <a:cs typeface="Times New Roman" panose="02020603050405020304" pitchFamily="18" charset="0"/>
              </a:rPr>
              <a:t>O</a:t>
            </a:r>
            <a:r>
              <a:rPr lang="en-US" sz="1100">
                <a:effectLst/>
                <a:latin typeface="Roboto" panose="02000000000000000000" pitchFamily="2" charset="0"/>
                <a:ea typeface="Roboto" panose="02000000000000000000" pitchFamily="2" charset="0"/>
                <a:cs typeface="Times New Roman" panose="02020603050405020304" pitchFamily="18" charset="0"/>
              </a:rPr>
              <a:t>n 27 September 2</a:t>
            </a:r>
            <a:r>
              <a:rPr lang="pl-PL" sz="1100">
                <a:effectLst/>
                <a:latin typeface="Roboto" panose="02000000000000000000" pitchFamily="2" charset="0"/>
                <a:ea typeface="Roboto" panose="02000000000000000000" pitchFamily="2" charset="0"/>
                <a:cs typeface="Times New Roman" panose="02020603050405020304" pitchFamily="18" charset="0"/>
              </a:rPr>
              <a:t>0</a:t>
            </a:r>
            <a:r>
              <a:rPr lang="en-US" sz="1100">
                <a:effectLst/>
                <a:latin typeface="Roboto" panose="02000000000000000000" pitchFamily="2" charset="0"/>
                <a:ea typeface="Roboto" panose="02000000000000000000" pitchFamily="2" charset="0"/>
                <a:cs typeface="Times New Roman" panose="02020603050405020304" pitchFamily="18" charset="0"/>
              </a:rPr>
              <a:t>07 RESBUD announced its debut on the Warsaw Stock Exchange. RESBUD was a</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cs typeface="Times New Roman" panose="02020603050405020304" pitchFamily="18" charset="0"/>
              </a:rPr>
              <a:t>general contractor of</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cs typeface="Times New Roman" panose="02020603050405020304" pitchFamily="18" charset="0"/>
              </a:rPr>
              <a:t>numerous, recognized by</a:t>
            </a:r>
            <a:r>
              <a:rPr lang="en-US" sz="1100">
                <a:latin typeface="Roboto" panose="02000000000000000000" pitchFamily="2" charset="0"/>
                <a:ea typeface="Roboto" panose="02000000000000000000" pitchFamily="2" charset="0"/>
                <a:cs typeface="+mn-lt"/>
              </a:rPr>
              <a:t> </a:t>
            </a:r>
            <a:r>
              <a:rPr lang="en-US" sz="1100">
                <a:effectLst/>
                <a:latin typeface="Roboto" panose="02000000000000000000" pitchFamily="2" charset="0"/>
                <a:ea typeface="Roboto" panose="02000000000000000000" pitchFamily="2" charset="0"/>
                <a:cs typeface="Times New Roman" panose="02020603050405020304" pitchFamily="18" charset="0"/>
              </a:rPr>
              <a:t>industry expert's construction projects all over the country. Long experience and many projects delivered over the years have earned RESBUD a reputation of being a reliable and trustworthy first-choice partner.</a:t>
            </a:r>
            <a:endParaRPr lang="pl-PL" sz="1100">
              <a:effectLst/>
              <a:latin typeface="Roboto" panose="02000000000000000000" pitchFamily="2" charset="0"/>
              <a:ea typeface="Roboto" panose="02000000000000000000" pitchFamily="2" charset="0"/>
              <a:cs typeface="Times New Roman" panose="02020603050405020304" pitchFamily="18" charset="0"/>
            </a:endParaRPr>
          </a:p>
        </p:txBody>
      </p:sp>
      <p:sp>
        <p:nvSpPr>
          <p:cNvPr id="44" name="pole tekstowe 43">
            <a:extLst>
              <a:ext uri="{FF2B5EF4-FFF2-40B4-BE49-F238E27FC236}">
                <a16:creationId xmlns:a16="http://schemas.microsoft.com/office/drawing/2014/main" id="{C8FCA25C-38BB-4365-B222-6792386FEEAC}"/>
              </a:ext>
            </a:extLst>
          </p:cNvPr>
          <p:cNvSpPr txBox="1"/>
          <p:nvPr/>
        </p:nvSpPr>
        <p:spPr>
          <a:xfrm>
            <a:off x="9667167" y="1103594"/>
            <a:ext cx="2311432" cy="2438040"/>
          </a:xfrm>
          <a:prstGeom prst="rect">
            <a:avLst/>
          </a:prstGeom>
          <a:noFill/>
        </p:spPr>
        <p:txBody>
          <a:bodyPr wrap="square">
            <a:spAutoFit/>
          </a:bodyPr>
          <a:lstStyle/>
          <a:p>
            <a:pPr>
              <a:lnSpc>
                <a:spcPct val="107000"/>
              </a:lnSpc>
              <a:spcAft>
                <a:spcPts val="600"/>
              </a:spcAft>
            </a:pPr>
            <a:r>
              <a:rPr lang="pl-PL" sz="1100" dirty="0">
                <a:solidFill>
                  <a:srgbClr val="023D5B"/>
                </a:solidFill>
                <a:latin typeface="Roboto" panose="02000000000000000000" pitchFamily="2" charset="0"/>
                <a:ea typeface="Roboto" panose="02000000000000000000" pitchFamily="2" charset="0"/>
                <a:cs typeface="Times New Roman" panose="02020603050405020304" pitchFamily="18" charset="0"/>
              </a:rPr>
              <a:t>I</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n 2019, following a change of the</a:t>
            </a:r>
            <a:r>
              <a:rPr lang="en-US" sz="1100" dirty="0">
                <a:solidFill>
                  <a:srgbClr val="023D5B"/>
                </a:solidFill>
                <a:latin typeface="Roboto" panose="02000000000000000000" pitchFamily="2" charset="0"/>
                <a:ea typeface="Roboto" panose="02000000000000000000" pitchFamily="2" charset="0"/>
                <a:cs typeface="+mn-lt"/>
              </a:rPr>
              <a:t> </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majority shareholder, RESBUD changed its business model and strategy. The company launched the process of</a:t>
            </a:r>
            <a:r>
              <a:rPr lang="en-US" sz="1100" dirty="0">
                <a:solidFill>
                  <a:srgbClr val="023D5B"/>
                </a:solidFill>
                <a:latin typeface="Roboto" panose="02000000000000000000" pitchFamily="2" charset="0"/>
                <a:ea typeface="Roboto" panose="02000000000000000000" pitchFamily="2" charset="0"/>
                <a:cs typeface="+mn-lt"/>
              </a:rPr>
              <a:t> </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transforming into a</a:t>
            </a:r>
            <a:r>
              <a:rPr lang="en-US" sz="1100" dirty="0">
                <a:solidFill>
                  <a:srgbClr val="023D5B"/>
                </a:solidFill>
                <a:latin typeface="Roboto" panose="02000000000000000000" pitchFamily="2" charset="0"/>
                <a:ea typeface="Roboto" panose="02000000000000000000" pitchFamily="2" charset="0"/>
                <a:cs typeface="+mn-lt"/>
              </a:rPr>
              <a:t> </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modern, dynamically growing holding company, operating in</a:t>
            </a:r>
            <a:r>
              <a:rPr lang="en-US" sz="1100" dirty="0">
                <a:solidFill>
                  <a:srgbClr val="023D5B"/>
                </a:solidFill>
                <a:latin typeface="Roboto" panose="02000000000000000000" pitchFamily="2" charset="0"/>
                <a:ea typeface="Roboto" panose="02000000000000000000" pitchFamily="2" charset="0"/>
                <a:cs typeface="+mn-lt"/>
              </a:rPr>
              <a:t> </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various segments of the</a:t>
            </a:r>
            <a:r>
              <a:rPr lang="en-US" sz="1100" dirty="0">
                <a:solidFill>
                  <a:srgbClr val="023D5B"/>
                </a:solidFill>
                <a:latin typeface="Roboto" panose="02000000000000000000" pitchFamily="2" charset="0"/>
                <a:ea typeface="Roboto" panose="02000000000000000000" pitchFamily="2" charset="0"/>
                <a:cs typeface="+mn-lt"/>
              </a:rPr>
              <a:t> </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construction and</a:t>
            </a:r>
            <a:r>
              <a:rPr lang="en-US" sz="1100" dirty="0">
                <a:solidFill>
                  <a:srgbClr val="023D5B"/>
                </a:solidFill>
                <a:latin typeface="Roboto" panose="02000000000000000000" pitchFamily="2" charset="0"/>
                <a:ea typeface="Roboto" panose="02000000000000000000" pitchFamily="2" charset="0"/>
                <a:cs typeface="+mn-lt"/>
              </a:rPr>
              <a:t> </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civil engineering markets, and dealing also with manufacturing, logistics and delivery of materials for the</a:t>
            </a:r>
            <a:r>
              <a:rPr lang="en-US" sz="1100" dirty="0">
                <a:solidFill>
                  <a:srgbClr val="023D5B"/>
                </a:solidFill>
                <a:latin typeface="Roboto" panose="02000000000000000000" pitchFamily="2" charset="0"/>
                <a:ea typeface="Roboto" panose="02000000000000000000" pitchFamily="2" charset="0"/>
                <a:cs typeface="+mn-lt"/>
              </a:rPr>
              <a:t> </a:t>
            </a:r>
            <a:r>
              <a:rPr lang="en-US"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construction sector.</a:t>
            </a:r>
            <a:endParaRPr lang="pl-PL" sz="11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endParaRPr>
          </a:p>
        </p:txBody>
      </p:sp>
      <p:cxnSp>
        <p:nvCxnSpPr>
          <p:cNvPr id="47" name="Łącznik prosty 46">
            <a:extLst>
              <a:ext uri="{FF2B5EF4-FFF2-40B4-BE49-F238E27FC236}">
                <a16:creationId xmlns:a16="http://schemas.microsoft.com/office/drawing/2014/main" id="{C6F0886B-BA0F-4A7E-A6CF-03E8C71C14B7}"/>
              </a:ext>
            </a:extLst>
          </p:cNvPr>
          <p:cNvCxnSpPr>
            <a:cxnSpLocks/>
          </p:cNvCxnSpPr>
          <p:nvPr/>
        </p:nvCxnSpPr>
        <p:spPr>
          <a:xfrm>
            <a:off x="1881689" y="3742272"/>
            <a:ext cx="0" cy="2262390"/>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cxnSp>
        <p:nvCxnSpPr>
          <p:cNvPr id="48" name="Łącznik prosty 47">
            <a:extLst>
              <a:ext uri="{FF2B5EF4-FFF2-40B4-BE49-F238E27FC236}">
                <a16:creationId xmlns:a16="http://schemas.microsoft.com/office/drawing/2014/main" id="{75995DEB-B3DA-4ED9-95AE-FD92C7EA940E}"/>
              </a:ext>
            </a:extLst>
          </p:cNvPr>
          <p:cNvCxnSpPr>
            <a:cxnSpLocks/>
          </p:cNvCxnSpPr>
          <p:nvPr/>
        </p:nvCxnSpPr>
        <p:spPr>
          <a:xfrm>
            <a:off x="577822" y="2175933"/>
            <a:ext cx="0" cy="1592696"/>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cxnSp>
        <p:nvCxnSpPr>
          <p:cNvPr id="51" name="Łącznik prosty 50">
            <a:extLst>
              <a:ext uri="{FF2B5EF4-FFF2-40B4-BE49-F238E27FC236}">
                <a16:creationId xmlns:a16="http://schemas.microsoft.com/office/drawing/2014/main" id="{840A4E04-3617-45C4-BE80-117624930CB5}"/>
              </a:ext>
            </a:extLst>
          </p:cNvPr>
          <p:cNvCxnSpPr>
            <a:cxnSpLocks/>
          </p:cNvCxnSpPr>
          <p:nvPr/>
        </p:nvCxnSpPr>
        <p:spPr>
          <a:xfrm>
            <a:off x="4463001" y="1302763"/>
            <a:ext cx="2748" cy="2489365"/>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cxnSp>
        <p:nvCxnSpPr>
          <p:cNvPr id="52" name="Łącznik prosty 51">
            <a:extLst>
              <a:ext uri="{FF2B5EF4-FFF2-40B4-BE49-F238E27FC236}">
                <a16:creationId xmlns:a16="http://schemas.microsoft.com/office/drawing/2014/main" id="{CEB4FF0C-6E98-41D7-90AE-5B0C70535D8E}"/>
              </a:ext>
            </a:extLst>
          </p:cNvPr>
          <p:cNvCxnSpPr>
            <a:cxnSpLocks/>
          </p:cNvCxnSpPr>
          <p:nvPr/>
        </p:nvCxnSpPr>
        <p:spPr>
          <a:xfrm>
            <a:off x="6890327" y="3742272"/>
            <a:ext cx="0" cy="2718686"/>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cxnSp>
        <p:nvCxnSpPr>
          <p:cNvPr id="54" name="Łącznik prosty 53">
            <a:extLst>
              <a:ext uri="{FF2B5EF4-FFF2-40B4-BE49-F238E27FC236}">
                <a16:creationId xmlns:a16="http://schemas.microsoft.com/office/drawing/2014/main" id="{D2BF1489-AF07-4AB6-96A8-3487714112FD}"/>
              </a:ext>
            </a:extLst>
          </p:cNvPr>
          <p:cNvCxnSpPr>
            <a:cxnSpLocks/>
          </p:cNvCxnSpPr>
          <p:nvPr/>
        </p:nvCxnSpPr>
        <p:spPr>
          <a:xfrm>
            <a:off x="9635858" y="1100864"/>
            <a:ext cx="0" cy="2691264"/>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sp>
        <p:nvSpPr>
          <p:cNvPr id="56" name="Prostokąt 55">
            <a:extLst>
              <a:ext uri="{FF2B5EF4-FFF2-40B4-BE49-F238E27FC236}">
                <a16:creationId xmlns:a16="http://schemas.microsoft.com/office/drawing/2014/main" id="{FC74C9E1-0578-4360-BA0F-E0B4D7F88F37}"/>
              </a:ext>
            </a:extLst>
          </p:cNvPr>
          <p:cNvSpPr/>
          <p:nvPr/>
        </p:nvSpPr>
        <p:spPr>
          <a:xfrm>
            <a:off x="6350000"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9" name="Owal 8">
            <a:extLst>
              <a:ext uri="{FF2B5EF4-FFF2-40B4-BE49-F238E27FC236}">
                <a16:creationId xmlns:a16="http://schemas.microsoft.com/office/drawing/2014/main" id="{1864A239-6046-4E6F-90F8-0CCAE03AF284}"/>
              </a:ext>
            </a:extLst>
          </p:cNvPr>
          <p:cNvSpPr/>
          <p:nvPr/>
        </p:nvSpPr>
        <p:spPr>
          <a:xfrm>
            <a:off x="512946" y="3657608"/>
            <a:ext cx="186262" cy="186262"/>
          </a:xfrm>
          <a:prstGeom prst="ellipse">
            <a:avLst/>
          </a:prstGeom>
          <a:solidFill>
            <a:srgbClr val="023D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8" name="Owal 27">
            <a:extLst>
              <a:ext uri="{FF2B5EF4-FFF2-40B4-BE49-F238E27FC236}">
                <a16:creationId xmlns:a16="http://schemas.microsoft.com/office/drawing/2014/main" id="{6F53AA2A-AA28-47EF-817D-C4A0F70BAA72}"/>
              </a:ext>
            </a:extLst>
          </p:cNvPr>
          <p:cNvSpPr/>
          <p:nvPr/>
        </p:nvSpPr>
        <p:spPr>
          <a:xfrm>
            <a:off x="1822678" y="3657608"/>
            <a:ext cx="186262" cy="186262"/>
          </a:xfrm>
          <a:prstGeom prst="ellipse">
            <a:avLst/>
          </a:prstGeom>
          <a:solidFill>
            <a:srgbClr val="023D5B"/>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4" name="Owal 33">
            <a:extLst>
              <a:ext uri="{FF2B5EF4-FFF2-40B4-BE49-F238E27FC236}">
                <a16:creationId xmlns:a16="http://schemas.microsoft.com/office/drawing/2014/main" id="{D251032D-2E10-4DD4-ACD9-31C3ABB01C8E}"/>
              </a:ext>
            </a:extLst>
          </p:cNvPr>
          <p:cNvSpPr/>
          <p:nvPr/>
        </p:nvSpPr>
        <p:spPr>
          <a:xfrm>
            <a:off x="4398098" y="3657608"/>
            <a:ext cx="186262" cy="186262"/>
          </a:xfrm>
          <a:prstGeom prst="ellipse">
            <a:avLst/>
          </a:prstGeom>
          <a:solidFill>
            <a:srgbClr val="023D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Owal 36">
            <a:extLst>
              <a:ext uri="{FF2B5EF4-FFF2-40B4-BE49-F238E27FC236}">
                <a16:creationId xmlns:a16="http://schemas.microsoft.com/office/drawing/2014/main" id="{2A3A9857-EC86-4AC1-8961-FE50517392AB}"/>
              </a:ext>
            </a:extLst>
          </p:cNvPr>
          <p:cNvSpPr/>
          <p:nvPr/>
        </p:nvSpPr>
        <p:spPr>
          <a:xfrm>
            <a:off x="6837578" y="3657608"/>
            <a:ext cx="186262" cy="186262"/>
          </a:xfrm>
          <a:prstGeom prst="ellipse">
            <a:avLst/>
          </a:prstGeom>
          <a:solidFill>
            <a:srgbClr val="023D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9" name="Owal 38">
            <a:extLst>
              <a:ext uri="{FF2B5EF4-FFF2-40B4-BE49-F238E27FC236}">
                <a16:creationId xmlns:a16="http://schemas.microsoft.com/office/drawing/2014/main" id="{091EC670-85E0-48EB-B0FA-81CEA3E1394F}"/>
              </a:ext>
            </a:extLst>
          </p:cNvPr>
          <p:cNvSpPr/>
          <p:nvPr/>
        </p:nvSpPr>
        <p:spPr>
          <a:xfrm>
            <a:off x="9547835" y="3657608"/>
            <a:ext cx="186262" cy="186262"/>
          </a:xfrm>
          <a:prstGeom prst="ellipse">
            <a:avLst/>
          </a:prstGeom>
          <a:solidFill>
            <a:srgbClr val="023D5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1" name="pole tekstowe 30">
            <a:extLst>
              <a:ext uri="{FF2B5EF4-FFF2-40B4-BE49-F238E27FC236}">
                <a16:creationId xmlns:a16="http://schemas.microsoft.com/office/drawing/2014/main" id="{640FAA0A-8BE8-4299-B027-658A8B77C034}"/>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33" name="Grafika 32">
            <a:extLst>
              <a:ext uri="{FF2B5EF4-FFF2-40B4-BE49-F238E27FC236}">
                <a16:creationId xmlns:a16="http://schemas.microsoft.com/office/drawing/2014/main" id="{0E9F6FDE-6770-4001-84D0-4BFE8A32545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0797" y="115048"/>
            <a:ext cx="1209675" cy="1219200"/>
          </a:xfrm>
          <a:prstGeom prst="rect">
            <a:avLst/>
          </a:prstGeom>
        </p:spPr>
      </p:pic>
      <p:pic>
        <p:nvPicPr>
          <p:cNvPr id="35" name="Obraz 34" descr="Obraz zawierający tekst, clipart&#10;&#10;Opis wygenerowany automatycznie">
            <a:extLst>
              <a:ext uri="{FF2B5EF4-FFF2-40B4-BE49-F238E27FC236}">
                <a16:creationId xmlns:a16="http://schemas.microsoft.com/office/drawing/2014/main" id="{5F23A3C5-A041-48D7-B51A-CE9FB1D831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2182491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9754490" y="181959"/>
            <a:ext cx="6096000"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SE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5</a:t>
            </a:fld>
            <a:endParaRPr lang="pl-PL">
              <a:solidFill>
                <a:schemeClr val="bg1"/>
              </a:solidFill>
              <a:latin typeface="Roboto" panose="02000000000000000000" pitchFamily="2" charset="0"/>
              <a:ea typeface="Roboto" panose="02000000000000000000" pitchFamily="2" charset="0"/>
            </a:endParaRPr>
          </a:p>
        </p:txBody>
      </p:sp>
      <p:sp>
        <p:nvSpPr>
          <p:cNvPr id="13" name="pole tekstowe 12">
            <a:extLst>
              <a:ext uri="{FF2B5EF4-FFF2-40B4-BE49-F238E27FC236}">
                <a16:creationId xmlns:a16="http://schemas.microsoft.com/office/drawing/2014/main" id="{CBDDD08B-322A-4541-8831-D059C4AD1AD4}"/>
              </a:ext>
            </a:extLst>
          </p:cNvPr>
          <p:cNvSpPr txBox="1"/>
          <p:nvPr/>
        </p:nvSpPr>
        <p:spPr>
          <a:xfrm>
            <a:off x="578528" y="2377952"/>
            <a:ext cx="5591535" cy="3216458"/>
          </a:xfrm>
          <a:prstGeom prst="rect">
            <a:avLst/>
          </a:prstGeom>
          <a:noFill/>
        </p:spPr>
        <p:txBody>
          <a:bodyPr wrap="square">
            <a:spAutoFit/>
          </a:bodyPr>
          <a:lstStyle/>
          <a:p>
            <a:pPr algn="just">
              <a:lnSpc>
                <a:spcPct val="107000"/>
              </a:lnSpc>
              <a:spcAft>
                <a:spcPts val="600"/>
              </a:spcAft>
            </a:pPr>
            <a:r>
              <a:rPr lang="pl-PL" sz="1300">
                <a:latin typeface="Roboto" panose="02000000000000000000" pitchFamily="2" charset="0"/>
                <a:ea typeface="Roboto" panose="02000000000000000000" pitchFamily="2" charset="0"/>
                <a:cs typeface="Times New Roman" panose="02020603050405020304" pitchFamily="18" charset="0"/>
              </a:rPr>
              <a:t>9th of March 2021 </a:t>
            </a:r>
            <a:r>
              <a:rPr lang="en-US" sz="1300">
                <a:latin typeface="Roboto" panose="02000000000000000000" pitchFamily="2" charset="0"/>
                <a:ea typeface="Roboto" panose="02000000000000000000" pitchFamily="2" charset="0"/>
                <a:cs typeface="Times New Roman" panose="02020603050405020304" pitchFamily="18" charset="0"/>
              </a:rPr>
              <a:t>The Estonian Commercial Register approved an</a:t>
            </a:r>
            <a:r>
              <a:rPr lang="en-US" sz="1400">
                <a:latin typeface="Roboto" panose="02000000000000000000" pitchFamily="2" charset="0"/>
                <a:ea typeface="Roboto" panose="02000000000000000000" pitchFamily="2" charset="0"/>
                <a:cs typeface="+mn-lt"/>
              </a:rPr>
              <a:t> </a:t>
            </a:r>
            <a:r>
              <a:rPr lang="en-US" sz="1300">
                <a:latin typeface="Roboto" panose="02000000000000000000" pitchFamily="2" charset="0"/>
                <a:ea typeface="Roboto" panose="02000000000000000000" pitchFamily="2" charset="0"/>
                <a:cs typeface="Times New Roman" panose="02020603050405020304" pitchFamily="18" charset="0"/>
              </a:rPr>
              <a:t>increase of RESBUD SE share capital</a:t>
            </a:r>
            <a:r>
              <a:rPr lang="pl-PL" sz="1300">
                <a:latin typeface="Roboto" panose="02000000000000000000" pitchFamily="2" charset="0"/>
                <a:ea typeface="Roboto" panose="02000000000000000000" pitchFamily="2" charset="0"/>
                <a:cs typeface="Times New Roman" panose="02020603050405020304" pitchFamily="18" charset="0"/>
              </a:rPr>
              <a:t> </a:t>
            </a:r>
            <a:r>
              <a:rPr lang="en-US" sz="1300">
                <a:latin typeface="Roboto" panose="02000000000000000000" pitchFamily="2" charset="0"/>
                <a:ea typeface="Roboto" panose="02000000000000000000" pitchFamily="2" charset="0"/>
                <a:cs typeface="Times New Roman" panose="02020603050405020304" pitchFamily="18" charset="0"/>
              </a:rPr>
              <a:t>by over EUR 24 </a:t>
            </a:r>
            <a:r>
              <a:rPr lang="en-US" sz="1300" err="1">
                <a:latin typeface="Roboto" panose="02000000000000000000" pitchFamily="2" charset="0"/>
                <a:ea typeface="Roboto" panose="02000000000000000000" pitchFamily="2" charset="0"/>
                <a:cs typeface="Times New Roman" panose="02020603050405020304" pitchFamily="18" charset="0"/>
              </a:rPr>
              <a:t>mln</a:t>
            </a:r>
            <a:r>
              <a:rPr lang="pl-PL" sz="1300">
                <a:latin typeface="Roboto" panose="02000000000000000000" pitchFamily="2" charset="0"/>
                <a:ea typeface="Roboto" panose="02000000000000000000" pitchFamily="2" charset="0"/>
                <a:cs typeface="Times New Roman" panose="02020603050405020304" pitchFamily="18" charset="0"/>
              </a:rPr>
              <a:t> to </a:t>
            </a:r>
            <a:r>
              <a:rPr lang="pl-PL" sz="1300" err="1">
                <a:latin typeface="Roboto" panose="02000000000000000000" pitchFamily="2" charset="0"/>
                <a:ea typeface="Roboto" panose="02000000000000000000" pitchFamily="2" charset="0"/>
                <a:cs typeface="Times New Roman" panose="02020603050405020304" pitchFamily="18" charset="0"/>
              </a:rPr>
              <a:t>over</a:t>
            </a:r>
            <a:r>
              <a:rPr lang="pl-PL" sz="1300">
                <a:latin typeface="Roboto" panose="02000000000000000000" pitchFamily="2" charset="0"/>
                <a:ea typeface="Roboto" panose="02000000000000000000" pitchFamily="2" charset="0"/>
                <a:cs typeface="Times New Roman" panose="02020603050405020304" pitchFamily="18" charset="0"/>
              </a:rPr>
              <a:t> EUR 26 mln and </a:t>
            </a:r>
            <a:r>
              <a:rPr lang="en-US" sz="1300">
                <a:latin typeface="Roboto" panose="02000000000000000000" pitchFamily="2" charset="0"/>
                <a:ea typeface="Roboto" panose="02000000000000000000" pitchFamily="2" charset="0"/>
                <a:cs typeface="Times New Roman" panose="02020603050405020304" pitchFamily="18" charset="0"/>
              </a:rPr>
              <a:t>registered the related amendments to the Company’s Articles of Association.</a:t>
            </a:r>
            <a:endParaRPr lang="pl-PL" sz="1300">
              <a:latin typeface="Roboto" panose="02000000000000000000" pitchFamily="2" charset="0"/>
              <a:ea typeface="Roboto" panose="02000000000000000000" pitchFamily="2" charset="0"/>
              <a:cs typeface="Times New Roman" panose="02020603050405020304" pitchFamily="18" charset="0"/>
            </a:endParaRPr>
          </a:p>
          <a:p>
            <a:pPr algn="just">
              <a:lnSpc>
                <a:spcPct val="107000"/>
              </a:lnSpc>
              <a:spcAft>
                <a:spcPts val="600"/>
              </a:spcAft>
            </a:pPr>
            <a:r>
              <a:rPr lang="en-US" sz="1300">
                <a:latin typeface="Roboto" panose="02000000000000000000" pitchFamily="2" charset="0"/>
                <a:ea typeface="Roboto" panose="02000000000000000000" pitchFamily="2" charset="0"/>
                <a:cs typeface="Times New Roman" panose="02020603050405020304" pitchFamily="18" charset="0"/>
              </a:rPr>
              <a:t>It is the finalization of the process of acquiring majority shares in</a:t>
            </a:r>
            <a:r>
              <a:rPr lang="en-US" sz="1400">
                <a:latin typeface="Roboto" panose="02000000000000000000" pitchFamily="2" charset="0"/>
                <a:ea typeface="Roboto" panose="02000000000000000000" pitchFamily="2" charset="0"/>
                <a:cs typeface="+mn-lt"/>
              </a:rPr>
              <a:t> </a:t>
            </a:r>
            <a:r>
              <a:rPr lang="en-US" sz="1300" err="1">
                <a:latin typeface="Roboto" panose="02000000000000000000" pitchFamily="2" charset="0"/>
                <a:ea typeface="Roboto" panose="02000000000000000000" pitchFamily="2" charset="0"/>
                <a:cs typeface="Times New Roman" panose="02020603050405020304" pitchFamily="18" charset="0"/>
              </a:rPr>
              <a:t>Uniwersim</a:t>
            </a:r>
            <a:r>
              <a:rPr lang="en-US" sz="1300">
                <a:latin typeface="Roboto" panose="02000000000000000000" pitchFamily="2" charset="0"/>
                <a:ea typeface="Roboto" panose="02000000000000000000" pitchFamily="2" charset="0"/>
                <a:cs typeface="Times New Roman" panose="02020603050405020304" pitchFamily="18" charset="0"/>
              </a:rPr>
              <a:t> sp. z </a:t>
            </a:r>
            <a:r>
              <a:rPr lang="en-US" sz="1300" err="1">
                <a:latin typeface="Roboto" panose="02000000000000000000" pitchFamily="2" charset="0"/>
                <a:ea typeface="Roboto" panose="02000000000000000000" pitchFamily="2" charset="0"/>
                <a:cs typeface="Times New Roman" panose="02020603050405020304" pitchFamily="18" charset="0"/>
              </a:rPr>
              <a:t>o.o</a:t>
            </a:r>
            <a:r>
              <a:rPr lang="en-US" sz="1300">
                <a:latin typeface="Roboto" panose="02000000000000000000" pitchFamily="2" charset="0"/>
                <a:ea typeface="Roboto" panose="02000000000000000000" pitchFamily="2" charset="0"/>
                <a:cs typeface="Times New Roman" panose="02020603050405020304" pitchFamily="18" charset="0"/>
              </a:rPr>
              <a:t>., </a:t>
            </a:r>
            <a:r>
              <a:rPr lang="en-US" sz="1300" err="1">
                <a:latin typeface="Roboto" panose="02000000000000000000" pitchFamily="2" charset="0"/>
                <a:ea typeface="Roboto" panose="02000000000000000000" pitchFamily="2" charset="0"/>
                <a:cs typeface="Times New Roman" panose="02020603050405020304" pitchFamily="18" charset="0"/>
              </a:rPr>
              <a:t>Conpol</a:t>
            </a:r>
            <a:r>
              <a:rPr lang="en-US" sz="1300">
                <a:latin typeface="Roboto" panose="02000000000000000000" pitchFamily="2" charset="0"/>
                <a:ea typeface="Roboto" panose="02000000000000000000" pitchFamily="2" charset="0"/>
                <a:cs typeface="Times New Roman" panose="02020603050405020304" pitchFamily="18" charset="0"/>
              </a:rPr>
              <a:t> sp. z </a:t>
            </a:r>
            <a:r>
              <a:rPr lang="en-US" sz="1300" err="1">
                <a:latin typeface="Roboto" panose="02000000000000000000" pitchFamily="2" charset="0"/>
                <a:ea typeface="Roboto" panose="02000000000000000000" pitchFamily="2" charset="0"/>
                <a:cs typeface="Times New Roman" panose="02020603050405020304" pitchFamily="18" charset="0"/>
              </a:rPr>
              <a:t>o.o</a:t>
            </a:r>
            <a:r>
              <a:rPr lang="en-US" sz="1300">
                <a:latin typeface="Roboto" panose="02000000000000000000" pitchFamily="2" charset="0"/>
                <a:ea typeface="Roboto" panose="02000000000000000000" pitchFamily="2" charset="0"/>
                <a:cs typeface="Times New Roman" panose="02020603050405020304" pitchFamily="18" charset="0"/>
              </a:rPr>
              <a:t>. and </a:t>
            </a:r>
            <a:r>
              <a:rPr lang="en-US" sz="1300" err="1">
                <a:latin typeface="Roboto" panose="02000000000000000000" pitchFamily="2" charset="0"/>
                <a:ea typeface="Roboto" panose="02000000000000000000" pitchFamily="2" charset="0"/>
                <a:cs typeface="Times New Roman" panose="02020603050405020304" pitchFamily="18" charset="0"/>
              </a:rPr>
              <a:t>Energokomplekt</a:t>
            </a:r>
            <a:r>
              <a:rPr lang="en-US" sz="1300">
                <a:latin typeface="Roboto" panose="02000000000000000000" pitchFamily="2" charset="0"/>
                <a:ea typeface="Roboto" panose="02000000000000000000" pitchFamily="2" charset="0"/>
                <a:cs typeface="Times New Roman" panose="02020603050405020304" pitchFamily="18" charset="0"/>
              </a:rPr>
              <a:t> OOO, thanks to the private subscription of over 218 million new RESBUD SE shares</a:t>
            </a:r>
            <a:r>
              <a:rPr lang="pl-PL" sz="1300">
                <a:latin typeface="Roboto" panose="02000000000000000000" pitchFamily="2" charset="0"/>
                <a:ea typeface="Roboto" panose="02000000000000000000" pitchFamily="2" charset="0"/>
                <a:cs typeface="Times New Roman" panose="02020603050405020304" pitchFamily="18" charset="0"/>
              </a:rPr>
              <a:t>.</a:t>
            </a:r>
          </a:p>
          <a:p>
            <a:pPr algn="just">
              <a:lnSpc>
                <a:spcPct val="107000"/>
              </a:lnSpc>
              <a:spcAft>
                <a:spcPts val="600"/>
              </a:spcAft>
            </a:pPr>
            <a:r>
              <a:rPr lang="en-US" sz="1300">
                <a:latin typeface="Roboto" panose="02000000000000000000" pitchFamily="2" charset="0"/>
                <a:ea typeface="Roboto" panose="02000000000000000000" pitchFamily="2" charset="0"/>
                <a:cs typeface="Times New Roman" panose="02020603050405020304" pitchFamily="18" charset="0"/>
              </a:rPr>
              <a:t>The decision of the Estonian Commercial Register indicates that from March 9, 2021</a:t>
            </a:r>
            <a:r>
              <a:rPr lang="pl-PL" sz="1300">
                <a:latin typeface="Roboto" panose="02000000000000000000" pitchFamily="2" charset="0"/>
                <a:ea typeface="Roboto" panose="02000000000000000000" pitchFamily="2" charset="0"/>
                <a:cs typeface="Times New Roman" panose="02020603050405020304" pitchFamily="18" charset="0"/>
              </a:rPr>
              <a:t>:</a:t>
            </a:r>
          </a:p>
          <a:p>
            <a:pPr marL="285750" indent="-285750" algn="just">
              <a:lnSpc>
                <a:spcPct val="107000"/>
              </a:lnSpc>
              <a:spcAft>
                <a:spcPts val="600"/>
              </a:spcAft>
              <a:buFont typeface="Arial" panose="020B0604020202020204" pitchFamily="34" charset="0"/>
              <a:buChar char="•"/>
            </a:pPr>
            <a:r>
              <a:rPr lang="en-US" sz="1300">
                <a:latin typeface="Roboto" panose="02000000000000000000" pitchFamily="2" charset="0"/>
                <a:ea typeface="Roboto" panose="02000000000000000000" pitchFamily="2" charset="0"/>
                <a:cs typeface="Times New Roman" panose="02020603050405020304" pitchFamily="18" charset="0"/>
              </a:rPr>
              <a:t>the share capital of RESBUD SE is </a:t>
            </a:r>
            <a:r>
              <a:rPr lang="en-US" sz="1300" b="1">
                <a:latin typeface="Roboto" panose="02000000000000000000" pitchFamily="2" charset="0"/>
                <a:ea typeface="Roboto" panose="02000000000000000000" pitchFamily="2" charset="0"/>
                <a:cs typeface="Times New Roman" panose="02020603050405020304" pitchFamily="18" charset="0"/>
              </a:rPr>
              <a:t>26 028 229 EUR </a:t>
            </a:r>
            <a:r>
              <a:rPr lang="pl-PL" sz="1300">
                <a:latin typeface="Roboto" panose="02000000000000000000" pitchFamily="2" charset="0"/>
                <a:ea typeface="Roboto" panose="02000000000000000000" pitchFamily="2" charset="0"/>
                <a:cs typeface="Times New Roman" panose="02020603050405020304" pitchFamily="18" charset="0"/>
              </a:rPr>
              <a:t>(</a:t>
            </a:r>
            <a:r>
              <a:rPr lang="pl-PL" sz="1300" err="1">
                <a:latin typeface="Roboto" panose="02000000000000000000" pitchFamily="2" charset="0"/>
                <a:ea typeface="Roboto" panose="02000000000000000000" pitchFamily="2" charset="0"/>
                <a:cs typeface="Times New Roman" panose="02020603050405020304" pitchFamily="18" charset="0"/>
              </a:rPr>
              <a:t>previously</a:t>
            </a:r>
            <a:r>
              <a:rPr lang="pl-PL" sz="1300">
                <a:latin typeface="Roboto" panose="02000000000000000000" pitchFamily="2" charset="0"/>
                <a:ea typeface="Roboto" panose="02000000000000000000" pitchFamily="2" charset="0"/>
                <a:cs typeface="Times New Roman" panose="02020603050405020304" pitchFamily="18" charset="0"/>
              </a:rPr>
              <a:t> </a:t>
            </a:r>
            <a:r>
              <a:rPr lang="pl-PL" sz="1300" err="1">
                <a:latin typeface="Roboto" panose="02000000000000000000" pitchFamily="2" charset="0"/>
                <a:ea typeface="Roboto" panose="02000000000000000000" pitchFamily="2" charset="0"/>
                <a:cs typeface="Times New Roman" panose="02020603050405020304" pitchFamily="18" charset="0"/>
              </a:rPr>
              <a:t>it</a:t>
            </a:r>
            <a:r>
              <a:rPr lang="en-US" sz="1400">
                <a:latin typeface="Roboto" panose="02000000000000000000" pitchFamily="2" charset="0"/>
                <a:ea typeface="Roboto" panose="02000000000000000000" pitchFamily="2" charset="0"/>
                <a:cs typeface="+mn-lt"/>
              </a:rPr>
              <a:t> </a:t>
            </a:r>
            <a:r>
              <a:rPr lang="pl-PL" sz="1300">
                <a:latin typeface="Roboto" panose="02000000000000000000" pitchFamily="2" charset="0"/>
                <a:ea typeface="Roboto" panose="02000000000000000000" pitchFamily="2" charset="0"/>
                <a:cs typeface="Times New Roman" panose="02020603050405020304" pitchFamily="18" charset="0"/>
              </a:rPr>
              <a:t>was 1,991 milion EUR);</a:t>
            </a:r>
          </a:p>
          <a:p>
            <a:pPr marL="285750" indent="-285750" algn="just">
              <a:lnSpc>
                <a:spcPct val="107000"/>
              </a:lnSpc>
              <a:spcAft>
                <a:spcPts val="600"/>
              </a:spcAft>
              <a:buFont typeface="Arial" panose="020B0604020202020204" pitchFamily="34" charset="0"/>
              <a:buChar char="•"/>
            </a:pPr>
            <a:r>
              <a:rPr lang="en-US" sz="1300">
                <a:latin typeface="Roboto" panose="02000000000000000000" pitchFamily="2" charset="0"/>
                <a:ea typeface="Roboto" panose="02000000000000000000" pitchFamily="2" charset="0"/>
                <a:cs typeface="Times New Roman" panose="02020603050405020304" pitchFamily="18" charset="0"/>
              </a:rPr>
              <a:t>the total number of votes and non-par value shares is </a:t>
            </a:r>
            <a:r>
              <a:rPr lang="en-US" sz="1300" b="1">
                <a:latin typeface="Roboto" panose="02000000000000000000" pitchFamily="2" charset="0"/>
                <a:ea typeface="Roboto" panose="02000000000000000000" pitchFamily="2" charset="0"/>
                <a:cs typeface="Times New Roman" panose="02020603050405020304" pitchFamily="18" charset="0"/>
              </a:rPr>
              <a:t>236 620 263.</a:t>
            </a:r>
            <a:endParaRPr lang="pl-PL" sz="1300" b="1">
              <a:latin typeface="Roboto" panose="02000000000000000000" pitchFamily="2" charset="0"/>
              <a:ea typeface="Roboto" panose="02000000000000000000" pitchFamily="2" charset="0"/>
              <a:cs typeface="Times New Roman" panose="02020603050405020304" pitchFamily="18" charset="0"/>
            </a:endParaRPr>
          </a:p>
        </p:txBody>
      </p:sp>
      <p:sp>
        <p:nvSpPr>
          <p:cNvPr id="38" name="Prostokąt 37">
            <a:extLst>
              <a:ext uri="{FF2B5EF4-FFF2-40B4-BE49-F238E27FC236}">
                <a16:creationId xmlns:a16="http://schemas.microsoft.com/office/drawing/2014/main" id="{B160AFBD-FCB3-4CDF-894D-6CCEE0ABD5C0}"/>
              </a:ext>
            </a:extLst>
          </p:cNvPr>
          <p:cNvSpPr/>
          <p:nvPr/>
        </p:nvSpPr>
        <p:spPr>
          <a:xfrm>
            <a:off x="9403936"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pole tekstowe 1">
            <a:extLst>
              <a:ext uri="{FF2B5EF4-FFF2-40B4-BE49-F238E27FC236}">
                <a16:creationId xmlns:a16="http://schemas.microsoft.com/office/drawing/2014/main" id="{BDF137CC-F667-4F41-96DF-1422271B8862}"/>
              </a:ext>
            </a:extLst>
          </p:cNvPr>
          <p:cNvSpPr txBox="1"/>
          <p:nvPr/>
        </p:nvSpPr>
        <p:spPr>
          <a:xfrm>
            <a:off x="578528" y="1546955"/>
            <a:ext cx="5806080" cy="830997"/>
          </a:xfrm>
          <a:prstGeom prst="rect">
            <a:avLst/>
          </a:prstGeom>
          <a:noFill/>
        </p:spPr>
        <p:txBody>
          <a:bodyPr wrap="square" lIns="91440" tIns="45720" rIns="91440" bIns="45720" rtlCol="0" anchor="t">
            <a:spAutoFit/>
          </a:bodyPr>
          <a:lstStyle/>
          <a:p>
            <a:r>
              <a:rPr lang="pl-PL" sz="2400" b="1" dirty="0">
                <a:solidFill>
                  <a:srgbClr val="023D5B"/>
                </a:solidFill>
                <a:latin typeface="Roboto" panose="02000000000000000000" pitchFamily="2" charset="0"/>
                <a:ea typeface="Roboto" panose="02000000000000000000" pitchFamily="2" charset="0"/>
                <a:cs typeface="Arial"/>
              </a:rPr>
              <a:t>INCREASE IN THE SHARE CAPITAL OF RESBUD SE</a:t>
            </a:r>
            <a:endParaRPr lang="pl-PL" dirty="0">
              <a:solidFill>
                <a:srgbClr val="023D5B"/>
              </a:solidFill>
              <a:latin typeface="Roboto" panose="02000000000000000000" pitchFamily="2" charset="0"/>
              <a:ea typeface="Roboto" panose="02000000000000000000" pitchFamily="2" charset="0"/>
            </a:endParaRPr>
          </a:p>
        </p:txBody>
      </p:sp>
      <p:pic>
        <p:nvPicPr>
          <p:cNvPr id="5" name="Obraz 4" descr="Obraz zawierający tekst&#10;&#10;Opis wygenerowany automatycznie">
            <a:extLst>
              <a:ext uri="{FF2B5EF4-FFF2-40B4-BE49-F238E27FC236}">
                <a16:creationId xmlns:a16="http://schemas.microsoft.com/office/drawing/2014/main" id="{809D3F4A-782C-4E8C-BE1F-F592757EECAF}"/>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tretch>
            <a:fillRect/>
          </a:stretch>
        </p:blipFill>
        <p:spPr>
          <a:xfrm>
            <a:off x="6529480" y="1635442"/>
            <a:ext cx="5662520" cy="3775013"/>
          </a:xfrm>
          <a:prstGeom prst="rect">
            <a:avLst/>
          </a:prstGeom>
        </p:spPr>
      </p:pic>
      <p:sp>
        <p:nvSpPr>
          <p:cNvPr id="12" name="pole tekstowe 11">
            <a:extLst>
              <a:ext uri="{FF2B5EF4-FFF2-40B4-BE49-F238E27FC236}">
                <a16:creationId xmlns:a16="http://schemas.microsoft.com/office/drawing/2014/main" id="{6B0FCDA1-FE1D-407F-8C67-FA12FAE3B23A}"/>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4" name="Grafika 13">
            <a:extLst>
              <a:ext uri="{FF2B5EF4-FFF2-40B4-BE49-F238E27FC236}">
                <a16:creationId xmlns:a16="http://schemas.microsoft.com/office/drawing/2014/main" id="{BE16E946-CCEF-47DA-9811-ABB9FF44F40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797" y="115048"/>
            <a:ext cx="1209675" cy="1219200"/>
          </a:xfrm>
          <a:prstGeom prst="rect">
            <a:avLst/>
          </a:prstGeom>
        </p:spPr>
      </p:pic>
      <p:pic>
        <p:nvPicPr>
          <p:cNvPr id="15" name="Obraz 14" descr="Obraz zawierający tekst, clipart&#10;&#10;Opis wygenerowany automatycznie">
            <a:extLst>
              <a:ext uri="{FF2B5EF4-FFF2-40B4-BE49-F238E27FC236}">
                <a16:creationId xmlns:a16="http://schemas.microsoft.com/office/drawing/2014/main" id="{365E5F7E-9DED-4CF0-AF64-74C0DBAE848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297896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8445261" y="241420"/>
            <a:ext cx="6096000" cy="467629"/>
          </a:xfrm>
          <a:prstGeom prst="rect">
            <a:avLst/>
          </a:prstGeom>
          <a:noFill/>
        </p:spPr>
        <p:txBody>
          <a:bodyPr wrap="square">
            <a:spAutoFit/>
          </a:bodyPr>
          <a:lstStyle/>
          <a:p>
            <a:pPr algn="just">
              <a:lnSpc>
                <a:spcPct val="107000"/>
              </a:lnSpc>
              <a:spcAft>
                <a:spcPts val="600"/>
              </a:spcAft>
            </a:pPr>
            <a:r>
              <a:rPr lang="en-US" sz="2400" b="1" dirty="0">
                <a:effectLst/>
                <a:latin typeface="Roboto" panose="02000000000000000000" pitchFamily="2" charset="0"/>
                <a:ea typeface="Roboto" panose="02000000000000000000" pitchFamily="2" charset="0"/>
                <a:cs typeface="Times New Roman" panose="02020603050405020304" pitchFamily="18" charset="0"/>
              </a:rPr>
              <a:t>RESBUD </a:t>
            </a:r>
            <a:r>
              <a:rPr lang="pl-PL" sz="2400" b="1" dirty="0">
                <a:effectLst/>
                <a:latin typeface="Roboto" panose="02000000000000000000" pitchFamily="2" charset="0"/>
                <a:ea typeface="Roboto" panose="02000000000000000000" pitchFamily="2" charset="0"/>
                <a:cs typeface="Times New Roman" panose="02020603050405020304" pitchFamily="18" charset="0"/>
              </a:rPr>
              <a:t>– </a:t>
            </a:r>
            <a:r>
              <a:rPr lang="pl-PL" sz="2400" b="1" dirty="0" err="1">
                <a:latin typeface="Roboto" panose="02000000000000000000" pitchFamily="2" charset="0"/>
                <a:ea typeface="Roboto" panose="02000000000000000000" pitchFamily="2" charset="0"/>
                <a:cs typeface="Times New Roman" panose="02020603050405020304" pitchFamily="18" charset="0"/>
              </a:rPr>
              <a:t>what</a:t>
            </a:r>
            <a:r>
              <a:rPr lang="pl-PL" sz="2400" b="1" dirty="0">
                <a:latin typeface="Roboto" panose="02000000000000000000" pitchFamily="2" charset="0"/>
                <a:ea typeface="Roboto" panose="02000000000000000000" pitchFamily="2" charset="0"/>
                <a:cs typeface="Times New Roman" panose="02020603050405020304" pitchFamily="18" charset="0"/>
              </a:rPr>
              <a:t> we </a:t>
            </a:r>
            <a:r>
              <a:rPr lang="pl-PL" sz="2400" b="1" dirty="0" err="1">
                <a:latin typeface="Roboto" panose="02000000000000000000" pitchFamily="2" charset="0"/>
                <a:ea typeface="Roboto" panose="02000000000000000000" pitchFamily="2" charset="0"/>
                <a:cs typeface="Times New Roman" panose="02020603050405020304" pitchFamily="18" charset="0"/>
              </a:rPr>
              <a:t>did</a:t>
            </a:r>
            <a:r>
              <a:rPr lang="pl-PL" sz="2400" b="1" dirty="0">
                <a:latin typeface="Roboto" panose="02000000000000000000" pitchFamily="2" charset="0"/>
                <a:ea typeface="Roboto" panose="02000000000000000000" pitchFamily="2" charset="0"/>
                <a:cs typeface="Times New Roman" panose="02020603050405020304" pitchFamily="18" charset="0"/>
              </a:rPr>
              <a:t>?</a:t>
            </a:r>
            <a:endParaRPr lang="pl-PL" sz="2400"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6</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8157007" y="0"/>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rostokąt 4">
            <a:extLst>
              <a:ext uri="{FF2B5EF4-FFF2-40B4-BE49-F238E27FC236}">
                <a16:creationId xmlns:a16="http://schemas.microsoft.com/office/drawing/2014/main" id="{1A796DE6-D20A-4DEF-8653-481B2C2149C1}"/>
              </a:ext>
            </a:extLst>
          </p:cNvPr>
          <p:cNvSpPr/>
          <p:nvPr/>
        </p:nvSpPr>
        <p:spPr>
          <a:xfrm>
            <a:off x="0" y="1933264"/>
            <a:ext cx="5647267" cy="3913578"/>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pole tekstowe 22">
            <a:extLst>
              <a:ext uri="{FF2B5EF4-FFF2-40B4-BE49-F238E27FC236}">
                <a16:creationId xmlns:a16="http://schemas.microsoft.com/office/drawing/2014/main" id="{89E16F58-E121-41F5-A8FE-DB7E62B05072}"/>
              </a:ext>
            </a:extLst>
          </p:cNvPr>
          <p:cNvSpPr txBox="1"/>
          <p:nvPr/>
        </p:nvSpPr>
        <p:spPr>
          <a:xfrm>
            <a:off x="3224741" y="6064572"/>
            <a:ext cx="5742518" cy="445507"/>
          </a:xfrm>
          <a:prstGeom prst="rect">
            <a:avLst/>
          </a:prstGeom>
          <a:noFill/>
        </p:spPr>
        <p:txBody>
          <a:bodyPr wrap="square">
            <a:spAutoFit/>
          </a:bodyPr>
          <a:lstStyle/>
          <a:p>
            <a:pPr algn="ctr">
              <a:lnSpc>
                <a:spcPct val="107000"/>
              </a:lnSpc>
              <a:spcAft>
                <a:spcPts val="600"/>
              </a:spcAft>
            </a:pPr>
            <a:r>
              <a:rPr lang="en-US" sz="1050" i="1">
                <a:effectLst/>
                <a:latin typeface="Roboto" panose="02000000000000000000" pitchFamily="2" charset="0"/>
                <a:ea typeface="Roboto" panose="02000000000000000000" pitchFamily="2" charset="0"/>
                <a:cs typeface="Times New Roman" panose="02020603050405020304" pitchFamily="18" charset="0"/>
              </a:rPr>
              <a:t>The above is to show only some of the numerous ventures undertaken by RESBUD, </a:t>
            </a:r>
            <a:r>
              <a:rPr lang="en-US" sz="1050" i="1"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050" i="1">
                <a:effectLst/>
                <a:latin typeface="Roboto" panose="02000000000000000000" pitchFamily="2" charset="0"/>
                <a:ea typeface="Roboto" panose="02000000000000000000" pitchFamily="2" charset="0"/>
                <a:cs typeface="Times New Roman" panose="02020603050405020304" pitchFamily="18" charset="0"/>
              </a:rPr>
              <a:t>, </a:t>
            </a:r>
            <a:r>
              <a:rPr lang="en-US" sz="1050" i="1" err="1">
                <a:effectLst/>
                <a:latin typeface="Roboto" panose="02000000000000000000" pitchFamily="2" charset="0"/>
                <a:ea typeface="Roboto" panose="02000000000000000000" pitchFamily="2" charset="0"/>
                <a:cs typeface="Times New Roman" panose="02020603050405020304" pitchFamily="18" charset="0"/>
              </a:rPr>
              <a:t>Conpol</a:t>
            </a:r>
            <a:r>
              <a:rPr lang="en-US" sz="1050" i="1">
                <a:effectLst/>
                <a:latin typeface="Roboto" panose="02000000000000000000" pitchFamily="2" charset="0"/>
                <a:ea typeface="Roboto" panose="02000000000000000000" pitchFamily="2" charset="0"/>
                <a:cs typeface="Times New Roman" panose="02020603050405020304" pitchFamily="18" charset="0"/>
              </a:rPr>
              <a:t> and </a:t>
            </a:r>
            <a:r>
              <a:rPr lang="en-US" sz="1050" i="1" err="1">
                <a:effectLst/>
                <a:latin typeface="Roboto" panose="02000000000000000000" pitchFamily="2" charset="0"/>
                <a:ea typeface="Roboto" panose="02000000000000000000" pitchFamily="2" charset="0"/>
                <a:cs typeface="Times New Roman" panose="02020603050405020304" pitchFamily="18" charset="0"/>
              </a:rPr>
              <a:t>Uniwersi</a:t>
            </a:r>
            <a:r>
              <a:rPr lang="pl-PL" sz="1050" i="1">
                <a:effectLst/>
                <a:latin typeface="Roboto" panose="02000000000000000000" pitchFamily="2" charset="0"/>
                <a:ea typeface="Roboto" panose="02000000000000000000" pitchFamily="2" charset="0"/>
                <a:cs typeface="Times New Roman" panose="02020603050405020304" pitchFamily="18" charset="0"/>
              </a:rPr>
              <a:t>m</a:t>
            </a:r>
          </a:p>
        </p:txBody>
      </p:sp>
      <p:sp>
        <p:nvSpPr>
          <p:cNvPr id="2" name="pole tekstowe 1">
            <a:extLst>
              <a:ext uri="{FF2B5EF4-FFF2-40B4-BE49-F238E27FC236}">
                <a16:creationId xmlns:a16="http://schemas.microsoft.com/office/drawing/2014/main" id="{B0372C9F-A47C-4C92-B717-ABA2AB8DED83}"/>
              </a:ext>
            </a:extLst>
          </p:cNvPr>
          <p:cNvSpPr txBox="1"/>
          <p:nvPr/>
        </p:nvSpPr>
        <p:spPr>
          <a:xfrm>
            <a:off x="2629410" y="1192313"/>
            <a:ext cx="4682692" cy="523220"/>
          </a:xfrm>
          <a:prstGeom prst="rect">
            <a:avLst/>
          </a:prstGeom>
          <a:noFill/>
        </p:spPr>
        <p:txBody>
          <a:bodyPr wrap="none" rtlCol="0">
            <a:spAutoFit/>
          </a:bodyPr>
          <a:lstStyle/>
          <a:p>
            <a:r>
              <a:rPr lang="pl-PL" sz="2800" b="1" dirty="0">
                <a:solidFill>
                  <a:srgbClr val="023D5B"/>
                </a:solidFill>
                <a:latin typeface="Roboto" panose="02000000000000000000" pitchFamily="2" charset="0"/>
                <a:ea typeface="Roboto" panose="02000000000000000000" pitchFamily="2" charset="0"/>
                <a:cs typeface="Arial" panose="020B0604020202020204" pitchFamily="34" charset="0"/>
              </a:rPr>
              <a:t>RESBUD</a:t>
            </a:r>
            <a:r>
              <a:rPr lang="pl-PL" sz="2800" dirty="0">
                <a:solidFill>
                  <a:srgbClr val="023D5B"/>
                </a:solidFill>
                <a:latin typeface="Roboto" panose="02000000000000000000" pitchFamily="2" charset="0"/>
                <a:ea typeface="Roboto" panose="02000000000000000000" pitchFamily="2" charset="0"/>
                <a:cs typeface="Arial" panose="020B0604020202020204" pitchFamily="34" charset="0"/>
              </a:rPr>
              <a:t> – PAST PROJECTS</a:t>
            </a:r>
          </a:p>
        </p:txBody>
      </p:sp>
      <p:sp>
        <p:nvSpPr>
          <p:cNvPr id="18" name="pole tekstowe 17">
            <a:extLst>
              <a:ext uri="{FF2B5EF4-FFF2-40B4-BE49-F238E27FC236}">
                <a16:creationId xmlns:a16="http://schemas.microsoft.com/office/drawing/2014/main" id="{1538C06E-43CD-413F-B1AF-FE031863C72A}"/>
              </a:ext>
            </a:extLst>
          </p:cNvPr>
          <p:cNvSpPr txBox="1"/>
          <p:nvPr/>
        </p:nvSpPr>
        <p:spPr>
          <a:xfrm>
            <a:off x="252412" y="2255264"/>
            <a:ext cx="5099051" cy="3456972"/>
          </a:xfrm>
          <a:prstGeom prst="rect">
            <a:avLst/>
          </a:prstGeom>
          <a:noFill/>
        </p:spPr>
        <p:txBody>
          <a:bodyPr wrap="square">
            <a:spAutoFit/>
          </a:bodyPr>
          <a:lstStyle/>
          <a:p>
            <a:pPr marL="342900" lvl="0" indent="-342900" algn="just">
              <a:lnSpc>
                <a:spcPct val="107000"/>
              </a:lnSpc>
              <a:spcAft>
                <a:spcPts val="600"/>
              </a:spcAft>
              <a:buFont typeface="+mj-lt"/>
              <a:buAutoNum type="arabicPeriod"/>
            </a:pP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execution of construction works related to the second stage of expansion of the so-fermenting hall with infrastructure in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Browar</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Okocim</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 in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Brzesko</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 - for Carlsberg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Polska</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a:t>
            </a:r>
            <a:endParaRPr lang="pl-PL" sz="1400">
              <a:solidFill>
                <a:schemeClr val="bg1"/>
              </a:solidFill>
              <a:effectLst/>
              <a:latin typeface="Roboto" panose="02000000000000000000" pitchFamily="2" charset="0"/>
              <a:ea typeface="Roboto" panose="02000000000000000000" pitchFamily="2" charset="0"/>
              <a:cs typeface="Arial" panose="020B0604020202020204" pitchFamily="34" charset="0"/>
            </a:endParaRPr>
          </a:p>
          <a:p>
            <a:pPr marL="342900" lvl="0" indent="-342900" algn="just">
              <a:lnSpc>
                <a:spcPct val="107000"/>
              </a:lnSpc>
              <a:spcAft>
                <a:spcPts val="600"/>
              </a:spcAft>
              <a:buFont typeface="+mj-lt"/>
              <a:buAutoNum type="arabicPeriod"/>
            </a:pP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construction works for a power plant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Pątnów-Adamów-Konin</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 </a:t>
            </a:r>
          </a:p>
          <a:p>
            <a:pPr marL="342900" lvl="0" indent="-342900" algn="just">
              <a:lnSpc>
                <a:spcPct val="107000"/>
              </a:lnSpc>
              <a:spcAft>
                <a:spcPts val="600"/>
              </a:spcAft>
              <a:buFont typeface="+mj-lt"/>
              <a:buAutoNum type="arabicPeriod"/>
            </a:pP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construction of the truck's assembly factory “Man” in</a:t>
            </a:r>
            <a:r>
              <a:rPr lang="en-US" sz="1400">
                <a:latin typeface="Roboto" panose="02000000000000000000" pitchFamily="2" charset="0"/>
                <a:ea typeface="Roboto" panose="02000000000000000000" pitchFamily="2" charset="0"/>
                <a:cs typeface="+mn-lt"/>
              </a:rPr>
              <a:t>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Niepołomice</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 </a:t>
            </a:r>
          </a:p>
          <a:p>
            <a:pPr marL="342900" lvl="0" indent="-342900" algn="just">
              <a:lnSpc>
                <a:spcPct val="107000"/>
              </a:lnSpc>
              <a:spcAft>
                <a:spcPts val="600"/>
              </a:spcAft>
              <a:buFont typeface="+mj-lt"/>
              <a:buAutoNum type="arabicPeriod"/>
            </a:pP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construction of a multifunctional National Stadium in</a:t>
            </a:r>
            <a:r>
              <a:rPr lang="en-US" sz="1400">
                <a:latin typeface="Roboto" panose="02000000000000000000" pitchFamily="2" charset="0"/>
                <a:ea typeface="Roboto" panose="02000000000000000000" pitchFamily="2" charset="0"/>
                <a:cs typeface="+mn-lt"/>
              </a:rPr>
              <a:t> </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Warsaw, together with accompanying infrastructure; </a:t>
            </a:r>
          </a:p>
          <a:p>
            <a:pPr marL="342900" lvl="0" indent="-342900" algn="just">
              <a:lnSpc>
                <a:spcPct val="107000"/>
              </a:lnSpc>
              <a:spcAft>
                <a:spcPts val="600"/>
              </a:spcAft>
              <a:buFont typeface="+mj-lt"/>
              <a:buAutoNum type="arabicPeriod"/>
            </a:pP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build-up, extension and modernization of the "P" building of the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Rzeszów</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 University of Technology; </a:t>
            </a:r>
          </a:p>
          <a:p>
            <a:pPr marL="342900" lvl="0" indent="-342900" algn="just">
              <a:lnSpc>
                <a:spcPct val="107000"/>
              </a:lnSpc>
              <a:spcAft>
                <a:spcPts val="600"/>
              </a:spcAft>
              <a:buFont typeface="+mj-lt"/>
              <a:buAutoNum type="arabicPeriod"/>
            </a:pP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construction of a Voivodship Hospital in </a:t>
            </a:r>
            <a:r>
              <a:rPr lang="en-US" sz="1400" err="1">
                <a:solidFill>
                  <a:schemeClr val="bg1"/>
                </a:solidFill>
                <a:effectLst/>
                <a:latin typeface="Roboto" panose="02000000000000000000" pitchFamily="2" charset="0"/>
                <a:ea typeface="Roboto" panose="02000000000000000000" pitchFamily="2" charset="0"/>
                <a:cs typeface="Arial" panose="020B0604020202020204" pitchFamily="34" charset="0"/>
              </a:rPr>
              <a:t>Przemyśl</a:t>
            </a:r>
            <a:r>
              <a:rPr lang="en-US" sz="1400">
                <a:solidFill>
                  <a:schemeClr val="bg1"/>
                </a:solidFill>
                <a:effectLst/>
                <a:latin typeface="Roboto" panose="02000000000000000000" pitchFamily="2" charset="0"/>
                <a:ea typeface="Roboto" panose="02000000000000000000" pitchFamily="2" charset="0"/>
                <a:cs typeface="Arial" panose="020B0604020202020204" pitchFamily="34" charset="0"/>
              </a:rPr>
              <a:t>.</a:t>
            </a:r>
          </a:p>
        </p:txBody>
      </p:sp>
      <p:pic>
        <p:nvPicPr>
          <p:cNvPr id="8194" name="Picture 2">
            <a:extLst>
              <a:ext uri="{FF2B5EF4-FFF2-40B4-BE49-F238E27FC236}">
                <a16:creationId xmlns:a16="http://schemas.microsoft.com/office/drawing/2014/main" id="{D42A4461-4A39-4C33-A23F-EE964C05DAB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70373" y="1921219"/>
            <a:ext cx="1858848" cy="1394136"/>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5EDDFBC4-468C-4CAB-9794-3FAAFC6E1B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26" t="-38" r="29800" b="38"/>
          <a:stretch/>
        </p:blipFill>
        <p:spPr bwMode="auto">
          <a:xfrm>
            <a:off x="7950406" y="1933264"/>
            <a:ext cx="1858848" cy="1398269"/>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9AF1F086-EA85-4EDE-873C-9E32B8A0842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30439" y="1933263"/>
            <a:ext cx="1864358" cy="139826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a:extLst>
              <a:ext uri="{FF2B5EF4-FFF2-40B4-BE49-F238E27FC236}">
                <a16:creationId xmlns:a16="http://schemas.microsoft.com/office/drawing/2014/main" id="{8CACC806-613D-469D-BD6A-3CA6804047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5548" y="3560842"/>
            <a:ext cx="3048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CE466252-7069-4714-ABC3-44C946B4858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58" r="3951"/>
          <a:stretch/>
        </p:blipFill>
        <p:spPr bwMode="auto">
          <a:xfrm>
            <a:off x="9170188" y="3560842"/>
            <a:ext cx="2724609" cy="2286000"/>
          </a:xfrm>
          <a:prstGeom prst="rect">
            <a:avLst/>
          </a:prstGeom>
          <a:noFill/>
          <a:extLst>
            <a:ext uri="{909E8E84-426E-40DD-AFC4-6F175D3DCCD1}">
              <a14:hiddenFill xmlns:a14="http://schemas.microsoft.com/office/drawing/2010/main">
                <a:solidFill>
                  <a:srgbClr val="FFFFFF"/>
                </a:solidFill>
              </a14:hiddenFill>
            </a:ext>
          </a:extLst>
        </p:spPr>
      </p:pic>
      <p:sp>
        <p:nvSpPr>
          <p:cNvPr id="6" name="pole tekstowe 5">
            <a:extLst>
              <a:ext uri="{FF2B5EF4-FFF2-40B4-BE49-F238E27FC236}">
                <a16:creationId xmlns:a16="http://schemas.microsoft.com/office/drawing/2014/main" id="{9B22C589-F987-4E6B-AC8D-C2462C64E1A9}"/>
              </a:ext>
            </a:extLst>
          </p:cNvPr>
          <p:cNvSpPr txBox="1"/>
          <p:nvPr/>
        </p:nvSpPr>
        <p:spPr>
          <a:xfrm>
            <a:off x="7948485" y="1933263"/>
            <a:ext cx="298480" cy="338554"/>
          </a:xfrm>
          <a:prstGeom prst="rect">
            <a:avLst/>
          </a:prstGeom>
          <a:solidFill>
            <a:srgbClr val="023D5B"/>
          </a:solidFill>
        </p:spPr>
        <p:txBody>
          <a:bodyPr wrap="none" rtlCol="0">
            <a:spAutoFit/>
          </a:bodyPr>
          <a:lstStyle/>
          <a:p>
            <a:r>
              <a:rPr lang="pl-PL" sz="1600">
                <a:solidFill>
                  <a:schemeClr val="bg1"/>
                </a:solidFill>
                <a:latin typeface="Roboto" panose="02000000000000000000" pitchFamily="2" charset="0"/>
                <a:ea typeface="Roboto" panose="02000000000000000000" pitchFamily="2" charset="0"/>
                <a:cs typeface="Arial" panose="020B0604020202020204" pitchFamily="34" charset="0"/>
              </a:rPr>
              <a:t>3</a:t>
            </a:r>
          </a:p>
        </p:txBody>
      </p:sp>
      <p:sp>
        <p:nvSpPr>
          <p:cNvPr id="25" name="pole tekstowe 24">
            <a:extLst>
              <a:ext uri="{FF2B5EF4-FFF2-40B4-BE49-F238E27FC236}">
                <a16:creationId xmlns:a16="http://schemas.microsoft.com/office/drawing/2014/main" id="{B6D235D3-BEF9-4411-BBAA-8B7B387753F9}"/>
              </a:ext>
            </a:extLst>
          </p:cNvPr>
          <p:cNvSpPr txBox="1"/>
          <p:nvPr/>
        </p:nvSpPr>
        <p:spPr>
          <a:xfrm>
            <a:off x="5865548" y="1916710"/>
            <a:ext cx="298480" cy="338554"/>
          </a:xfrm>
          <a:prstGeom prst="rect">
            <a:avLst/>
          </a:prstGeom>
          <a:solidFill>
            <a:srgbClr val="023D5B"/>
          </a:solidFill>
        </p:spPr>
        <p:txBody>
          <a:bodyPr wrap="none" rtlCol="0">
            <a:spAutoFit/>
          </a:bodyPr>
          <a:lstStyle/>
          <a:p>
            <a:r>
              <a:rPr lang="pl-PL" sz="1600" dirty="0">
                <a:solidFill>
                  <a:schemeClr val="bg1"/>
                </a:solidFill>
                <a:latin typeface="Roboto" panose="02000000000000000000" pitchFamily="2" charset="0"/>
                <a:ea typeface="Roboto" panose="02000000000000000000" pitchFamily="2" charset="0"/>
                <a:cs typeface="Arial" panose="020B0604020202020204" pitchFamily="34" charset="0"/>
              </a:rPr>
              <a:t>2</a:t>
            </a:r>
          </a:p>
        </p:txBody>
      </p:sp>
      <p:sp>
        <p:nvSpPr>
          <p:cNvPr id="26" name="pole tekstowe 25">
            <a:extLst>
              <a:ext uri="{FF2B5EF4-FFF2-40B4-BE49-F238E27FC236}">
                <a16:creationId xmlns:a16="http://schemas.microsoft.com/office/drawing/2014/main" id="{153AC946-2C50-4145-8192-8D1D1FCB9273}"/>
              </a:ext>
            </a:extLst>
          </p:cNvPr>
          <p:cNvSpPr txBox="1"/>
          <p:nvPr/>
        </p:nvSpPr>
        <p:spPr>
          <a:xfrm>
            <a:off x="10030439" y="1933263"/>
            <a:ext cx="298480" cy="338554"/>
          </a:xfrm>
          <a:prstGeom prst="rect">
            <a:avLst/>
          </a:prstGeom>
          <a:solidFill>
            <a:srgbClr val="023D5B"/>
          </a:solidFill>
        </p:spPr>
        <p:txBody>
          <a:bodyPr wrap="none" rtlCol="0">
            <a:spAutoFit/>
          </a:bodyPr>
          <a:lstStyle/>
          <a:p>
            <a:r>
              <a:rPr lang="pl-PL" sz="1600">
                <a:solidFill>
                  <a:schemeClr val="bg1"/>
                </a:solidFill>
                <a:latin typeface="Roboto" panose="02000000000000000000" pitchFamily="2" charset="0"/>
                <a:ea typeface="Roboto" panose="02000000000000000000" pitchFamily="2" charset="0"/>
                <a:cs typeface="Arial" panose="020B0604020202020204" pitchFamily="34" charset="0"/>
              </a:rPr>
              <a:t>4</a:t>
            </a:r>
          </a:p>
        </p:txBody>
      </p:sp>
      <p:sp>
        <p:nvSpPr>
          <p:cNvPr id="27" name="pole tekstowe 26">
            <a:extLst>
              <a:ext uri="{FF2B5EF4-FFF2-40B4-BE49-F238E27FC236}">
                <a16:creationId xmlns:a16="http://schemas.microsoft.com/office/drawing/2014/main" id="{AE1338EA-86B1-438B-9423-852CF46616EB}"/>
              </a:ext>
            </a:extLst>
          </p:cNvPr>
          <p:cNvSpPr txBox="1"/>
          <p:nvPr/>
        </p:nvSpPr>
        <p:spPr>
          <a:xfrm>
            <a:off x="5865548" y="3576238"/>
            <a:ext cx="298480" cy="338554"/>
          </a:xfrm>
          <a:prstGeom prst="rect">
            <a:avLst/>
          </a:prstGeom>
          <a:solidFill>
            <a:srgbClr val="023D5B"/>
          </a:solidFill>
        </p:spPr>
        <p:txBody>
          <a:bodyPr wrap="none" rtlCol="0">
            <a:spAutoFit/>
          </a:bodyPr>
          <a:lstStyle/>
          <a:p>
            <a:r>
              <a:rPr lang="pl-PL" sz="1600">
                <a:solidFill>
                  <a:schemeClr val="bg1"/>
                </a:solidFill>
                <a:latin typeface="Roboto" panose="02000000000000000000" pitchFamily="2" charset="0"/>
                <a:ea typeface="Roboto" panose="02000000000000000000" pitchFamily="2" charset="0"/>
                <a:cs typeface="Arial" panose="020B0604020202020204" pitchFamily="34" charset="0"/>
              </a:rPr>
              <a:t>5</a:t>
            </a:r>
          </a:p>
        </p:txBody>
      </p:sp>
      <p:sp>
        <p:nvSpPr>
          <p:cNvPr id="28" name="pole tekstowe 27">
            <a:extLst>
              <a:ext uri="{FF2B5EF4-FFF2-40B4-BE49-F238E27FC236}">
                <a16:creationId xmlns:a16="http://schemas.microsoft.com/office/drawing/2014/main" id="{5D666D41-A228-4274-A438-114C626B4CDC}"/>
              </a:ext>
            </a:extLst>
          </p:cNvPr>
          <p:cNvSpPr txBox="1"/>
          <p:nvPr/>
        </p:nvSpPr>
        <p:spPr>
          <a:xfrm>
            <a:off x="9170188" y="3560842"/>
            <a:ext cx="298480" cy="338554"/>
          </a:xfrm>
          <a:prstGeom prst="rect">
            <a:avLst/>
          </a:prstGeom>
          <a:solidFill>
            <a:srgbClr val="023D5B"/>
          </a:solidFill>
        </p:spPr>
        <p:txBody>
          <a:bodyPr wrap="none" rtlCol="0">
            <a:spAutoFit/>
          </a:bodyPr>
          <a:lstStyle/>
          <a:p>
            <a:r>
              <a:rPr lang="pl-PL" sz="1600">
                <a:solidFill>
                  <a:schemeClr val="bg1"/>
                </a:solidFill>
                <a:latin typeface="Roboto" panose="02000000000000000000" pitchFamily="2" charset="0"/>
                <a:ea typeface="Roboto" panose="02000000000000000000" pitchFamily="2" charset="0"/>
                <a:cs typeface="Arial" panose="020B0604020202020204" pitchFamily="34" charset="0"/>
              </a:rPr>
              <a:t>6</a:t>
            </a:r>
          </a:p>
        </p:txBody>
      </p:sp>
      <p:sp>
        <p:nvSpPr>
          <p:cNvPr id="24" name="pole tekstowe 23">
            <a:extLst>
              <a:ext uri="{FF2B5EF4-FFF2-40B4-BE49-F238E27FC236}">
                <a16:creationId xmlns:a16="http://schemas.microsoft.com/office/drawing/2014/main" id="{5A066A88-A9E0-47D8-8EC3-37628D8176B4}"/>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29" name="Grafika 28">
            <a:extLst>
              <a:ext uri="{FF2B5EF4-FFF2-40B4-BE49-F238E27FC236}">
                <a16:creationId xmlns:a16="http://schemas.microsoft.com/office/drawing/2014/main" id="{A85E4A29-12B0-4AF8-AC43-712A1FB28EB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50797" y="115048"/>
            <a:ext cx="1209675" cy="1219200"/>
          </a:xfrm>
          <a:prstGeom prst="rect">
            <a:avLst/>
          </a:prstGeom>
        </p:spPr>
      </p:pic>
      <p:pic>
        <p:nvPicPr>
          <p:cNvPr id="30" name="Obraz 29" descr="Obraz zawierający tekst, clipart&#10;&#10;Opis wygenerowany automatycznie">
            <a:extLst>
              <a:ext uri="{FF2B5EF4-FFF2-40B4-BE49-F238E27FC236}">
                <a16:creationId xmlns:a16="http://schemas.microsoft.com/office/drawing/2014/main" id="{67F32794-51DB-4823-844B-A75496E945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392960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Grafika 29">
            <a:extLst>
              <a:ext uri="{FF2B5EF4-FFF2-40B4-BE49-F238E27FC236}">
                <a16:creationId xmlns:a16="http://schemas.microsoft.com/office/drawing/2014/main" id="{EB613B3D-7FE9-4EF5-8D91-0423AB4AF24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334005" y="-33869"/>
            <a:ext cx="6874929" cy="6842803"/>
          </a:xfrm>
          <a:prstGeom prst="rect">
            <a:avLst/>
          </a:prstGeom>
        </p:spPr>
      </p:pic>
      <p:cxnSp>
        <p:nvCxnSpPr>
          <p:cNvPr id="50" name="Łącznik prosty 49">
            <a:extLst>
              <a:ext uri="{FF2B5EF4-FFF2-40B4-BE49-F238E27FC236}">
                <a16:creationId xmlns:a16="http://schemas.microsoft.com/office/drawing/2014/main" id="{BDC695FE-005F-4564-A11B-A3DF362C55ED}"/>
              </a:ext>
            </a:extLst>
          </p:cNvPr>
          <p:cNvCxnSpPr/>
          <p:nvPr/>
        </p:nvCxnSpPr>
        <p:spPr>
          <a:xfrm>
            <a:off x="5892802" y="2308062"/>
            <a:ext cx="0" cy="1010875"/>
          </a:xfrm>
          <a:prstGeom prst="line">
            <a:avLst/>
          </a:prstGeom>
        </p:spPr>
        <p:style>
          <a:lnRef idx="1">
            <a:schemeClr val="accent1"/>
          </a:lnRef>
          <a:fillRef idx="0">
            <a:schemeClr val="accent1"/>
          </a:fillRef>
          <a:effectRef idx="0">
            <a:schemeClr val="accent1"/>
          </a:effectRef>
          <a:fontRef idx="minor">
            <a:schemeClr val="tx1"/>
          </a:fontRef>
        </p:style>
      </p:cxnSp>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6902972" y="248726"/>
            <a:ext cx="6096000" cy="467629"/>
          </a:xfrm>
          <a:prstGeom prst="rect">
            <a:avLst/>
          </a:prstGeom>
          <a:noFill/>
        </p:spPr>
        <p:txBody>
          <a:bodyPr wrap="square">
            <a:spAutoFit/>
          </a:bodyPr>
          <a:lstStyle/>
          <a:p>
            <a:pPr algn="just">
              <a:lnSpc>
                <a:spcPct val="107000"/>
              </a:lnSpc>
              <a:spcAft>
                <a:spcPts val="600"/>
              </a:spcAft>
            </a:pPr>
            <a:r>
              <a:rPr lang="en-US" sz="2400" b="1">
                <a:effectLst/>
                <a:latin typeface="Roboto" panose="02000000000000000000" pitchFamily="2" charset="0"/>
                <a:ea typeface="Roboto" panose="02000000000000000000" pitchFamily="2" charset="0"/>
                <a:cs typeface="Times New Roman" panose="02020603050405020304" pitchFamily="18" charset="0"/>
              </a:rPr>
              <a:t>RESBUD SE –</a:t>
            </a:r>
            <a:r>
              <a:rPr lang="pl-PL" sz="2400" b="1">
                <a:effectLst/>
                <a:latin typeface="Roboto" panose="02000000000000000000" pitchFamily="2" charset="0"/>
                <a:ea typeface="Roboto" panose="02000000000000000000" pitchFamily="2" charset="0"/>
                <a:cs typeface="Times New Roman" panose="02020603050405020304" pitchFamily="18" charset="0"/>
              </a:rPr>
              <a:t> holding </a:t>
            </a:r>
            <a:r>
              <a:rPr lang="pl-PL" sz="2400" b="1" err="1">
                <a:effectLst/>
                <a:latin typeface="Roboto" panose="02000000000000000000" pitchFamily="2" charset="0"/>
                <a:ea typeface="Roboto" panose="02000000000000000000" pitchFamily="2" charset="0"/>
                <a:cs typeface="Times New Roman" panose="02020603050405020304" pitchFamily="18" charset="0"/>
              </a:rPr>
              <a:t>structure</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7</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6580717" y="0"/>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5" name="pole tekstowe 34">
            <a:extLst>
              <a:ext uri="{FF2B5EF4-FFF2-40B4-BE49-F238E27FC236}">
                <a16:creationId xmlns:a16="http://schemas.microsoft.com/office/drawing/2014/main" id="{9E347126-185F-4660-9B2F-5831B99430E3}"/>
              </a:ext>
            </a:extLst>
          </p:cNvPr>
          <p:cNvSpPr txBox="1"/>
          <p:nvPr/>
        </p:nvSpPr>
        <p:spPr>
          <a:xfrm>
            <a:off x="884769" y="3465081"/>
            <a:ext cx="2103967" cy="369332"/>
          </a:xfrm>
          <a:prstGeom prst="rect">
            <a:avLst/>
          </a:prstGeom>
          <a:noFill/>
        </p:spPr>
        <p:txBody>
          <a:bodyPr wrap="square">
            <a:spAutoFit/>
          </a:bodyPr>
          <a:lstStyle/>
          <a:p>
            <a:r>
              <a:rPr lang="en-US" sz="1800" b="1" dirty="0" err="1">
                <a:solidFill>
                  <a:srgbClr val="023D5B"/>
                </a:solidFill>
                <a:effectLst/>
                <a:latin typeface="Roboto" panose="02000000000000000000" pitchFamily="2" charset="0"/>
                <a:ea typeface="Roboto" panose="02000000000000000000" pitchFamily="2" charset="0"/>
              </a:rPr>
              <a:t>Conpol</a:t>
            </a:r>
            <a:r>
              <a:rPr lang="en-US" sz="1800" b="1" dirty="0">
                <a:solidFill>
                  <a:srgbClr val="023D5B"/>
                </a:solidFill>
                <a:effectLst/>
                <a:latin typeface="Roboto" panose="02000000000000000000" pitchFamily="2" charset="0"/>
                <a:ea typeface="Roboto" panose="02000000000000000000" pitchFamily="2" charset="0"/>
              </a:rPr>
              <a:t> sp. z </a:t>
            </a:r>
            <a:r>
              <a:rPr lang="en-US" sz="1800" b="1" dirty="0" err="1">
                <a:solidFill>
                  <a:srgbClr val="023D5B"/>
                </a:solidFill>
                <a:effectLst/>
                <a:latin typeface="Roboto" panose="02000000000000000000" pitchFamily="2" charset="0"/>
                <a:ea typeface="Roboto" panose="02000000000000000000" pitchFamily="2" charset="0"/>
              </a:rPr>
              <a:t>o.o</a:t>
            </a:r>
            <a:endParaRPr lang="pl-PL" dirty="0">
              <a:solidFill>
                <a:srgbClr val="023D5B"/>
              </a:solidFill>
              <a:latin typeface="Roboto" panose="02000000000000000000" pitchFamily="2" charset="0"/>
              <a:ea typeface="Roboto" panose="02000000000000000000" pitchFamily="2" charset="0"/>
            </a:endParaRPr>
          </a:p>
        </p:txBody>
      </p:sp>
      <p:sp>
        <p:nvSpPr>
          <p:cNvPr id="45" name="pole tekstowe 44">
            <a:extLst>
              <a:ext uri="{FF2B5EF4-FFF2-40B4-BE49-F238E27FC236}">
                <a16:creationId xmlns:a16="http://schemas.microsoft.com/office/drawing/2014/main" id="{51F390D5-23B4-4789-A835-519BCD6DC275}"/>
              </a:ext>
            </a:extLst>
          </p:cNvPr>
          <p:cNvSpPr txBox="1"/>
          <p:nvPr/>
        </p:nvSpPr>
        <p:spPr>
          <a:xfrm>
            <a:off x="4688418" y="4302674"/>
            <a:ext cx="2408767" cy="369332"/>
          </a:xfrm>
          <a:prstGeom prst="rect">
            <a:avLst/>
          </a:prstGeom>
          <a:noFill/>
        </p:spPr>
        <p:txBody>
          <a:bodyPr wrap="square">
            <a:spAutoFit/>
          </a:bodyPr>
          <a:lstStyle/>
          <a:p>
            <a:r>
              <a:rPr lang="en-US" sz="1800" b="1" dirty="0" err="1">
                <a:solidFill>
                  <a:srgbClr val="023D5B"/>
                </a:solidFill>
                <a:effectLst/>
                <a:latin typeface="Roboto" panose="02000000000000000000" pitchFamily="2" charset="0"/>
                <a:ea typeface="Roboto" panose="02000000000000000000" pitchFamily="2" charset="0"/>
              </a:rPr>
              <a:t>Uniwersim</a:t>
            </a:r>
            <a:r>
              <a:rPr lang="en-US" sz="1800" b="1" dirty="0">
                <a:solidFill>
                  <a:srgbClr val="023D5B"/>
                </a:solidFill>
                <a:effectLst/>
                <a:latin typeface="Roboto" panose="02000000000000000000" pitchFamily="2" charset="0"/>
                <a:ea typeface="Roboto" panose="02000000000000000000" pitchFamily="2" charset="0"/>
              </a:rPr>
              <a:t> sp. z </a:t>
            </a:r>
            <a:r>
              <a:rPr lang="en-US" sz="1800" b="1" dirty="0" err="1">
                <a:solidFill>
                  <a:srgbClr val="023D5B"/>
                </a:solidFill>
                <a:effectLst/>
                <a:latin typeface="Roboto" panose="02000000000000000000" pitchFamily="2" charset="0"/>
                <a:ea typeface="Roboto" panose="02000000000000000000" pitchFamily="2" charset="0"/>
              </a:rPr>
              <a:t>o.o</a:t>
            </a:r>
            <a:r>
              <a:rPr lang="en-US" sz="1800" b="1" dirty="0">
                <a:solidFill>
                  <a:srgbClr val="023D5B"/>
                </a:solidFill>
                <a:effectLst/>
                <a:latin typeface="Roboto" panose="02000000000000000000" pitchFamily="2" charset="0"/>
                <a:ea typeface="Roboto" panose="02000000000000000000" pitchFamily="2" charset="0"/>
              </a:rPr>
              <a:t>. </a:t>
            </a:r>
            <a:endParaRPr lang="pl-PL" dirty="0">
              <a:solidFill>
                <a:srgbClr val="023D5B"/>
              </a:solidFill>
              <a:latin typeface="Roboto" panose="02000000000000000000" pitchFamily="2" charset="0"/>
              <a:ea typeface="Roboto" panose="02000000000000000000" pitchFamily="2" charset="0"/>
            </a:endParaRPr>
          </a:p>
        </p:txBody>
      </p:sp>
      <p:sp>
        <p:nvSpPr>
          <p:cNvPr id="46" name="pole tekstowe 45">
            <a:extLst>
              <a:ext uri="{FF2B5EF4-FFF2-40B4-BE49-F238E27FC236}">
                <a16:creationId xmlns:a16="http://schemas.microsoft.com/office/drawing/2014/main" id="{FA3D3C26-1596-4385-AA17-027CE48A8BD5}"/>
              </a:ext>
            </a:extLst>
          </p:cNvPr>
          <p:cNvSpPr txBox="1"/>
          <p:nvPr/>
        </p:nvSpPr>
        <p:spPr>
          <a:xfrm>
            <a:off x="8416035" y="3443063"/>
            <a:ext cx="2747266" cy="369332"/>
          </a:xfrm>
          <a:prstGeom prst="rect">
            <a:avLst/>
          </a:prstGeom>
          <a:noFill/>
        </p:spPr>
        <p:txBody>
          <a:bodyPr wrap="square">
            <a:spAutoFit/>
          </a:bodyPr>
          <a:lstStyle/>
          <a:p>
            <a:r>
              <a:rPr lang="en-US" sz="1800" b="1" dirty="0" err="1">
                <a:solidFill>
                  <a:srgbClr val="023D5B"/>
                </a:solidFill>
                <a:effectLst/>
                <a:latin typeface="Roboto" panose="02000000000000000000" pitchFamily="2" charset="0"/>
                <a:ea typeface="Roboto" panose="02000000000000000000" pitchFamily="2" charset="0"/>
              </a:rPr>
              <a:t>Energokomplekt</a:t>
            </a:r>
            <a:r>
              <a:rPr lang="en-US" sz="1800" b="1" dirty="0">
                <a:solidFill>
                  <a:srgbClr val="023D5B"/>
                </a:solidFill>
                <a:effectLst/>
                <a:latin typeface="Roboto" panose="02000000000000000000" pitchFamily="2" charset="0"/>
                <a:ea typeface="Roboto" panose="02000000000000000000" pitchFamily="2" charset="0"/>
              </a:rPr>
              <a:t> OOO </a:t>
            </a:r>
            <a:endParaRPr lang="pl-PL" dirty="0">
              <a:solidFill>
                <a:srgbClr val="023D5B"/>
              </a:solidFill>
              <a:latin typeface="Roboto" panose="02000000000000000000" pitchFamily="2" charset="0"/>
              <a:ea typeface="Roboto" panose="02000000000000000000" pitchFamily="2" charset="0"/>
            </a:endParaRPr>
          </a:p>
        </p:txBody>
      </p:sp>
      <p:cxnSp>
        <p:nvCxnSpPr>
          <p:cNvPr id="18" name="Łącznik prosty 17">
            <a:extLst>
              <a:ext uri="{FF2B5EF4-FFF2-40B4-BE49-F238E27FC236}">
                <a16:creationId xmlns:a16="http://schemas.microsoft.com/office/drawing/2014/main" id="{79C7C081-A78F-4239-8CEE-A39CA00D69E2}"/>
              </a:ext>
            </a:extLst>
          </p:cNvPr>
          <p:cNvCxnSpPr>
            <a:cxnSpLocks/>
            <a:stCxn id="4" idx="1"/>
          </p:cNvCxnSpPr>
          <p:nvPr/>
        </p:nvCxnSpPr>
        <p:spPr>
          <a:xfrm flipH="1">
            <a:off x="1936752" y="2308064"/>
            <a:ext cx="2127250" cy="0"/>
          </a:xfrm>
          <a:prstGeom prst="line">
            <a:avLst/>
          </a:prstGeom>
          <a:ln>
            <a:solidFill>
              <a:srgbClr val="023D5B"/>
            </a:solidFill>
          </a:ln>
        </p:spPr>
        <p:style>
          <a:lnRef idx="1">
            <a:schemeClr val="accent1"/>
          </a:lnRef>
          <a:fillRef idx="0">
            <a:schemeClr val="accent1"/>
          </a:fillRef>
          <a:effectRef idx="0">
            <a:schemeClr val="accent1"/>
          </a:effectRef>
          <a:fontRef idx="minor">
            <a:schemeClr val="tx1"/>
          </a:fontRef>
        </p:style>
      </p:cxnSp>
      <p:cxnSp>
        <p:nvCxnSpPr>
          <p:cNvPr id="20" name="Łącznik prosty 19">
            <a:extLst>
              <a:ext uri="{FF2B5EF4-FFF2-40B4-BE49-F238E27FC236}">
                <a16:creationId xmlns:a16="http://schemas.microsoft.com/office/drawing/2014/main" id="{59668C6F-5973-4178-A3D8-824ACC6D85E1}"/>
              </a:ext>
            </a:extLst>
          </p:cNvPr>
          <p:cNvCxnSpPr/>
          <p:nvPr/>
        </p:nvCxnSpPr>
        <p:spPr>
          <a:xfrm>
            <a:off x="1936752" y="2308063"/>
            <a:ext cx="0" cy="1010875"/>
          </a:xfrm>
          <a:prstGeom prst="line">
            <a:avLst/>
          </a:prstGeom>
          <a:ln>
            <a:solidFill>
              <a:srgbClr val="023D5B"/>
            </a:solidFill>
            <a:tailEnd type="triangle"/>
          </a:ln>
        </p:spPr>
        <p:style>
          <a:lnRef idx="1">
            <a:schemeClr val="accent1"/>
          </a:lnRef>
          <a:fillRef idx="0">
            <a:schemeClr val="accent1"/>
          </a:fillRef>
          <a:effectRef idx="0">
            <a:schemeClr val="accent1"/>
          </a:effectRef>
          <a:fontRef idx="minor">
            <a:schemeClr val="tx1"/>
          </a:fontRef>
        </p:style>
      </p:cxnSp>
      <p:cxnSp>
        <p:nvCxnSpPr>
          <p:cNvPr id="49" name="Łącznik prosty 48">
            <a:extLst>
              <a:ext uri="{FF2B5EF4-FFF2-40B4-BE49-F238E27FC236}">
                <a16:creationId xmlns:a16="http://schemas.microsoft.com/office/drawing/2014/main" id="{77F6E9F6-D1E8-4C95-9520-DADF2D924997}"/>
              </a:ext>
            </a:extLst>
          </p:cNvPr>
          <p:cNvCxnSpPr>
            <a:cxnSpLocks/>
          </p:cNvCxnSpPr>
          <p:nvPr/>
        </p:nvCxnSpPr>
        <p:spPr>
          <a:xfrm>
            <a:off x="5892802" y="2308063"/>
            <a:ext cx="0" cy="1882942"/>
          </a:xfrm>
          <a:prstGeom prst="line">
            <a:avLst/>
          </a:prstGeom>
          <a:ln>
            <a:solidFill>
              <a:srgbClr val="023D5B"/>
            </a:solidFill>
            <a:tailEnd type="triangle"/>
          </a:ln>
        </p:spPr>
        <p:style>
          <a:lnRef idx="1">
            <a:schemeClr val="accent1"/>
          </a:lnRef>
          <a:fillRef idx="0">
            <a:schemeClr val="accent1"/>
          </a:fillRef>
          <a:effectRef idx="0">
            <a:schemeClr val="accent1"/>
          </a:effectRef>
          <a:fontRef idx="minor">
            <a:schemeClr val="tx1"/>
          </a:fontRef>
        </p:style>
      </p:cxnSp>
      <p:sp>
        <p:nvSpPr>
          <p:cNvPr id="4" name="Prostokąt: zaokrąglone rogi 3">
            <a:extLst>
              <a:ext uri="{FF2B5EF4-FFF2-40B4-BE49-F238E27FC236}">
                <a16:creationId xmlns:a16="http://schemas.microsoft.com/office/drawing/2014/main" id="{3F9643E2-B454-47D3-8F04-6158FB2EFEF9}"/>
              </a:ext>
            </a:extLst>
          </p:cNvPr>
          <p:cNvSpPr/>
          <p:nvPr/>
        </p:nvSpPr>
        <p:spPr>
          <a:xfrm>
            <a:off x="4064002" y="1945738"/>
            <a:ext cx="3657600" cy="724651"/>
          </a:xfrm>
          <a:prstGeom prst="round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2800" b="1" dirty="0">
                <a:latin typeface="Roboto" panose="02000000000000000000" pitchFamily="2" charset="0"/>
                <a:ea typeface="Roboto" panose="02000000000000000000" pitchFamily="2" charset="0"/>
                <a:cs typeface="Arial" panose="020B0604020202020204" pitchFamily="34" charset="0"/>
              </a:rPr>
              <a:t>RESBUD SE</a:t>
            </a:r>
          </a:p>
        </p:txBody>
      </p:sp>
      <p:grpSp>
        <p:nvGrpSpPr>
          <p:cNvPr id="22" name="Grupa 21">
            <a:extLst>
              <a:ext uri="{FF2B5EF4-FFF2-40B4-BE49-F238E27FC236}">
                <a16:creationId xmlns:a16="http://schemas.microsoft.com/office/drawing/2014/main" id="{9A56BA3B-A181-4C1F-825A-506F034CF80E}"/>
              </a:ext>
            </a:extLst>
          </p:cNvPr>
          <p:cNvGrpSpPr/>
          <p:nvPr/>
        </p:nvGrpSpPr>
        <p:grpSpPr>
          <a:xfrm flipH="1">
            <a:off x="7721601" y="2308061"/>
            <a:ext cx="2127250" cy="1010875"/>
            <a:chOff x="2089152" y="2138725"/>
            <a:chExt cx="2127250" cy="1010875"/>
          </a:xfrm>
        </p:grpSpPr>
        <p:cxnSp>
          <p:nvCxnSpPr>
            <p:cNvPr id="53" name="Łącznik prosty 52">
              <a:extLst>
                <a:ext uri="{FF2B5EF4-FFF2-40B4-BE49-F238E27FC236}">
                  <a16:creationId xmlns:a16="http://schemas.microsoft.com/office/drawing/2014/main" id="{72651E7D-5C3A-491B-8242-714C7CA2F8FA}"/>
                </a:ext>
              </a:extLst>
            </p:cNvPr>
            <p:cNvCxnSpPr>
              <a:cxnSpLocks/>
            </p:cNvCxnSpPr>
            <p:nvPr/>
          </p:nvCxnSpPr>
          <p:spPr>
            <a:xfrm flipH="1">
              <a:off x="2089152" y="2138726"/>
              <a:ext cx="2127250" cy="0"/>
            </a:xfrm>
            <a:prstGeom prst="line">
              <a:avLst/>
            </a:prstGeom>
            <a:ln>
              <a:solidFill>
                <a:srgbClr val="023D5B"/>
              </a:solidFill>
              <a:tailEnd type="none"/>
            </a:ln>
          </p:spPr>
          <p:style>
            <a:lnRef idx="1">
              <a:schemeClr val="accent1"/>
            </a:lnRef>
            <a:fillRef idx="0">
              <a:schemeClr val="accent1"/>
            </a:fillRef>
            <a:effectRef idx="0">
              <a:schemeClr val="accent1"/>
            </a:effectRef>
            <a:fontRef idx="minor">
              <a:schemeClr val="tx1"/>
            </a:fontRef>
          </p:style>
        </p:cxnSp>
        <p:cxnSp>
          <p:nvCxnSpPr>
            <p:cNvPr id="55" name="Łącznik prosty 54">
              <a:extLst>
                <a:ext uri="{FF2B5EF4-FFF2-40B4-BE49-F238E27FC236}">
                  <a16:creationId xmlns:a16="http://schemas.microsoft.com/office/drawing/2014/main" id="{1D5C046F-AA23-4697-BF18-6BDD8DD59BCB}"/>
                </a:ext>
              </a:extLst>
            </p:cNvPr>
            <p:cNvCxnSpPr/>
            <p:nvPr/>
          </p:nvCxnSpPr>
          <p:spPr>
            <a:xfrm>
              <a:off x="2089152" y="2138725"/>
              <a:ext cx="0" cy="1010875"/>
            </a:xfrm>
            <a:prstGeom prst="line">
              <a:avLst/>
            </a:prstGeom>
            <a:ln>
              <a:solidFill>
                <a:srgbClr val="023D5B"/>
              </a:solidFill>
              <a:tailEnd type="triangle"/>
            </a:ln>
          </p:spPr>
          <p:style>
            <a:lnRef idx="1">
              <a:schemeClr val="accent1"/>
            </a:lnRef>
            <a:fillRef idx="0">
              <a:schemeClr val="accent1"/>
            </a:fillRef>
            <a:effectRef idx="0">
              <a:schemeClr val="accent1"/>
            </a:effectRef>
            <a:fontRef idx="minor">
              <a:schemeClr val="tx1"/>
            </a:fontRef>
          </p:style>
        </p:cxnSp>
      </p:grpSp>
      <p:sp>
        <p:nvSpPr>
          <p:cNvPr id="56" name="pole tekstowe 55">
            <a:extLst>
              <a:ext uri="{FF2B5EF4-FFF2-40B4-BE49-F238E27FC236}">
                <a16:creationId xmlns:a16="http://schemas.microsoft.com/office/drawing/2014/main" id="{5DEAC857-4AF9-4ACC-9083-1335157488B9}"/>
              </a:ext>
            </a:extLst>
          </p:cNvPr>
          <p:cNvSpPr txBox="1"/>
          <p:nvPr/>
        </p:nvSpPr>
        <p:spPr>
          <a:xfrm>
            <a:off x="8313734" y="3812395"/>
            <a:ext cx="2993497" cy="1658980"/>
          </a:xfrm>
          <a:prstGeom prst="rect">
            <a:avLst/>
          </a:prstGeom>
          <a:noFill/>
        </p:spPr>
        <p:txBody>
          <a:bodyPr wrap="square" lIns="91440" tIns="45720" rIns="91440" bIns="45720" anchor="t">
            <a:spAutoFit/>
          </a:bodyPr>
          <a:lstStyle/>
          <a:p>
            <a:pPr algn="ctr">
              <a:lnSpc>
                <a:spcPct val="107000"/>
              </a:lnSpc>
              <a:spcAft>
                <a:spcPts val="600"/>
              </a:spcAft>
            </a:pPr>
            <a:r>
              <a:rPr lang="en-US" sz="1200">
                <a:latin typeface="Roboto" panose="02000000000000000000" pitchFamily="2" charset="0"/>
                <a:ea typeface="Roboto" panose="02000000000000000000" pitchFamily="2" charset="0"/>
                <a:cs typeface="+mn-lt"/>
              </a:rPr>
              <a:t>contractor in energy and construction projects and a trading company based in Ekaterinburg, which is a </a:t>
            </a:r>
            <a:r>
              <a:rPr lang="en-US" sz="1200">
                <a:effectLst/>
                <a:latin typeface="Roboto" panose="02000000000000000000" pitchFamily="2" charset="0"/>
                <a:ea typeface="Roboto" panose="02000000000000000000" pitchFamily="2" charset="0"/>
                <a:cs typeface="+mn-lt"/>
              </a:rPr>
              <a:t>comprehensive operator of </a:t>
            </a:r>
            <a:r>
              <a:rPr lang="en-US" sz="1200">
                <a:latin typeface="Roboto" panose="02000000000000000000" pitchFamily="2" charset="0"/>
                <a:ea typeface="Roboto" panose="02000000000000000000" pitchFamily="2" charset="0"/>
                <a:cs typeface="+mn-lt"/>
              </a:rPr>
              <a:t>supplies of </a:t>
            </a:r>
            <a:r>
              <a:rPr lang="en-US" sz="1200">
                <a:effectLst/>
                <a:latin typeface="Roboto" panose="02000000000000000000" pitchFamily="2" charset="0"/>
                <a:ea typeface="Roboto" panose="02000000000000000000" pitchFamily="2" charset="0"/>
                <a:cs typeface="+mn-lt"/>
              </a:rPr>
              <a:t>equipment, materials, construction chemicals and specialized </a:t>
            </a:r>
            <a:r>
              <a:rPr lang="en-US" sz="1200">
                <a:latin typeface="Roboto" panose="02000000000000000000" pitchFamily="2" charset="0"/>
                <a:ea typeface="Roboto" panose="02000000000000000000" pitchFamily="2" charset="0"/>
                <a:cs typeface="+mn-lt"/>
              </a:rPr>
              <a:t>devices </a:t>
            </a:r>
            <a:r>
              <a:rPr lang="en-US" sz="1200">
                <a:effectLst/>
                <a:latin typeface="Roboto" panose="02000000000000000000" pitchFamily="2" charset="0"/>
                <a:ea typeface="Roboto" panose="02000000000000000000" pitchFamily="2" charset="0"/>
                <a:cs typeface="+mn-lt"/>
              </a:rPr>
              <a:t>for large </a:t>
            </a:r>
            <a:r>
              <a:rPr lang="en-US" sz="1200">
                <a:latin typeface="Roboto" panose="02000000000000000000" pitchFamily="2" charset="0"/>
                <a:ea typeface="Roboto" panose="02000000000000000000" pitchFamily="2" charset="0"/>
                <a:cs typeface="+mn-lt"/>
              </a:rPr>
              <a:t>energy, hydraulic engineering and </a:t>
            </a:r>
            <a:r>
              <a:rPr lang="en-US" sz="1200">
                <a:effectLst/>
                <a:latin typeface="Roboto" panose="02000000000000000000" pitchFamily="2" charset="0"/>
                <a:ea typeface="Roboto" panose="02000000000000000000" pitchFamily="2" charset="0"/>
                <a:cs typeface="+mn-lt"/>
              </a:rPr>
              <a:t>infrastructure investments</a:t>
            </a:r>
            <a:r>
              <a:rPr lang="en-US" sz="1200">
                <a:latin typeface="Roboto" panose="02000000000000000000" pitchFamily="2" charset="0"/>
                <a:ea typeface="Roboto" panose="02000000000000000000" pitchFamily="2" charset="0"/>
                <a:cs typeface="+mn-lt"/>
              </a:rPr>
              <a:t>.</a:t>
            </a:r>
            <a:endParaRPr lang="pl-PL">
              <a:latin typeface="Roboto" panose="02000000000000000000" pitchFamily="2" charset="0"/>
              <a:ea typeface="Roboto" panose="02000000000000000000" pitchFamily="2" charset="0"/>
            </a:endParaRPr>
          </a:p>
        </p:txBody>
      </p:sp>
      <p:sp>
        <p:nvSpPr>
          <p:cNvPr id="57" name="pole tekstowe 56">
            <a:extLst>
              <a:ext uri="{FF2B5EF4-FFF2-40B4-BE49-F238E27FC236}">
                <a16:creationId xmlns:a16="http://schemas.microsoft.com/office/drawing/2014/main" id="{92AE10B8-45C3-47AC-9C18-8BA8A8504F09}"/>
              </a:ext>
            </a:extLst>
          </p:cNvPr>
          <p:cNvSpPr txBox="1"/>
          <p:nvPr/>
        </p:nvSpPr>
        <p:spPr>
          <a:xfrm>
            <a:off x="318480" y="3812395"/>
            <a:ext cx="3128965" cy="646331"/>
          </a:xfrm>
          <a:prstGeom prst="rect">
            <a:avLst/>
          </a:prstGeom>
          <a:noFill/>
        </p:spPr>
        <p:txBody>
          <a:bodyPr wrap="square">
            <a:spAutoFit/>
          </a:bodyPr>
          <a:lstStyle/>
          <a:p>
            <a:pPr algn="ctr"/>
            <a:r>
              <a:rPr lang="en-US" sz="1200">
                <a:effectLst/>
                <a:latin typeface="Roboto" panose="02000000000000000000" pitchFamily="2" charset="0"/>
                <a:ea typeface="Roboto" panose="02000000000000000000" pitchFamily="2" charset="0"/>
              </a:rPr>
              <a:t>contractor in the construction of civil engineering structures, on road and</a:t>
            </a:r>
            <a:r>
              <a:rPr lang="en-US" sz="1200">
                <a:latin typeface="Roboto" panose="02000000000000000000" pitchFamily="2" charset="0"/>
                <a:ea typeface="Roboto" panose="02000000000000000000" pitchFamily="2" charset="0"/>
                <a:cs typeface="+mn-lt"/>
              </a:rPr>
              <a:t> </a:t>
            </a:r>
            <a:r>
              <a:rPr lang="en-US" sz="1200">
                <a:effectLst/>
                <a:latin typeface="Roboto" panose="02000000000000000000" pitchFamily="2" charset="0"/>
                <a:ea typeface="Roboto" panose="02000000000000000000" pitchFamily="2" charset="0"/>
              </a:rPr>
              <a:t>railways</a:t>
            </a:r>
            <a:r>
              <a:rPr lang="pl-PL" sz="1200">
                <a:effectLst/>
                <a:latin typeface="Roboto" panose="02000000000000000000" pitchFamily="2" charset="0"/>
                <a:ea typeface="Roboto" panose="02000000000000000000" pitchFamily="2" charset="0"/>
              </a:rPr>
              <a:t>.</a:t>
            </a:r>
            <a:endParaRPr lang="pl-PL" sz="1200">
              <a:latin typeface="Roboto" panose="02000000000000000000" pitchFamily="2" charset="0"/>
              <a:ea typeface="Roboto" panose="02000000000000000000" pitchFamily="2" charset="0"/>
            </a:endParaRPr>
          </a:p>
        </p:txBody>
      </p:sp>
      <p:sp>
        <p:nvSpPr>
          <p:cNvPr id="58" name="pole tekstowe 57">
            <a:extLst>
              <a:ext uri="{FF2B5EF4-FFF2-40B4-BE49-F238E27FC236}">
                <a16:creationId xmlns:a16="http://schemas.microsoft.com/office/drawing/2014/main" id="{5BB8BD31-E1B4-41CC-8CAB-E761EC2C6942}"/>
              </a:ext>
            </a:extLst>
          </p:cNvPr>
          <p:cNvSpPr txBox="1"/>
          <p:nvPr/>
        </p:nvSpPr>
        <p:spPr>
          <a:xfrm>
            <a:off x="4574117" y="4627974"/>
            <a:ext cx="2637367" cy="461665"/>
          </a:xfrm>
          <a:prstGeom prst="rect">
            <a:avLst/>
          </a:prstGeom>
          <a:noFill/>
        </p:spPr>
        <p:txBody>
          <a:bodyPr wrap="square">
            <a:spAutoFit/>
          </a:bodyPr>
          <a:lstStyle/>
          <a:p>
            <a:pPr algn="ctr"/>
            <a:r>
              <a:rPr lang="en-US" sz="1200">
                <a:effectLst/>
                <a:latin typeface="Roboto" panose="02000000000000000000" pitchFamily="2" charset="0"/>
                <a:ea typeface="Roboto" panose="02000000000000000000" pitchFamily="2" charset="0"/>
              </a:rPr>
              <a:t>producer of bituminous masses and</a:t>
            </a:r>
            <a:r>
              <a:rPr lang="en-US" sz="1200">
                <a:latin typeface="Roboto" panose="02000000000000000000" pitchFamily="2" charset="0"/>
                <a:ea typeface="Roboto" panose="02000000000000000000" pitchFamily="2" charset="0"/>
                <a:cs typeface="+mn-lt"/>
              </a:rPr>
              <a:t> </a:t>
            </a:r>
            <a:r>
              <a:rPr lang="en-US" sz="1200">
                <a:effectLst/>
                <a:latin typeface="Roboto" panose="02000000000000000000" pitchFamily="2" charset="0"/>
                <a:ea typeface="Roboto" panose="02000000000000000000" pitchFamily="2" charset="0"/>
              </a:rPr>
              <a:t>high-quality concretes</a:t>
            </a:r>
            <a:r>
              <a:rPr lang="pl-PL" sz="1200">
                <a:effectLst/>
                <a:latin typeface="Roboto" panose="02000000000000000000" pitchFamily="2" charset="0"/>
                <a:ea typeface="Roboto" panose="02000000000000000000" pitchFamily="2" charset="0"/>
              </a:rPr>
              <a:t>.</a:t>
            </a:r>
            <a:endParaRPr lang="pl-PL" sz="1200">
              <a:latin typeface="Roboto" panose="02000000000000000000" pitchFamily="2" charset="0"/>
              <a:ea typeface="Roboto" panose="02000000000000000000" pitchFamily="2" charset="0"/>
            </a:endParaRPr>
          </a:p>
        </p:txBody>
      </p:sp>
      <p:sp>
        <p:nvSpPr>
          <p:cNvPr id="31" name="pole tekstowe 30">
            <a:extLst>
              <a:ext uri="{FF2B5EF4-FFF2-40B4-BE49-F238E27FC236}">
                <a16:creationId xmlns:a16="http://schemas.microsoft.com/office/drawing/2014/main" id="{8FC71EE0-5BF3-4C71-8C01-7CB2F69EB863}"/>
              </a:ext>
            </a:extLst>
          </p:cNvPr>
          <p:cNvSpPr txBox="1"/>
          <p:nvPr/>
        </p:nvSpPr>
        <p:spPr>
          <a:xfrm>
            <a:off x="5892800" y="3382627"/>
            <a:ext cx="707245" cy="253916"/>
          </a:xfrm>
          <a:prstGeom prst="rect">
            <a:avLst/>
          </a:prstGeom>
          <a:noFill/>
        </p:spPr>
        <p:txBody>
          <a:bodyPr wrap="none" rtlCol="0">
            <a:spAutoFit/>
          </a:bodyPr>
          <a:lstStyle/>
          <a:p>
            <a:r>
              <a:rPr lang="pl-PL" sz="1050" dirty="0">
                <a:solidFill>
                  <a:srgbClr val="023D5B"/>
                </a:solidFill>
                <a:latin typeface="Roboto" panose="02000000000000000000" pitchFamily="2" charset="0"/>
                <a:ea typeface="Roboto" panose="02000000000000000000" pitchFamily="2" charset="0"/>
                <a:cs typeface="Arial" panose="020B0604020202020204" pitchFamily="34" charset="0"/>
              </a:rPr>
              <a:t>POLAND</a:t>
            </a:r>
          </a:p>
        </p:txBody>
      </p:sp>
      <p:sp>
        <p:nvSpPr>
          <p:cNvPr id="59" name="pole tekstowe 58">
            <a:extLst>
              <a:ext uri="{FF2B5EF4-FFF2-40B4-BE49-F238E27FC236}">
                <a16:creationId xmlns:a16="http://schemas.microsoft.com/office/drawing/2014/main" id="{613B2364-FACA-4CEE-BFEA-11092727480A}"/>
              </a:ext>
            </a:extLst>
          </p:cNvPr>
          <p:cNvSpPr txBox="1"/>
          <p:nvPr/>
        </p:nvSpPr>
        <p:spPr>
          <a:xfrm>
            <a:off x="1959719" y="2831376"/>
            <a:ext cx="707245" cy="253916"/>
          </a:xfrm>
          <a:prstGeom prst="rect">
            <a:avLst/>
          </a:prstGeom>
          <a:noFill/>
        </p:spPr>
        <p:txBody>
          <a:bodyPr wrap="none" rtlCol="0">
            <a:spAutoFit/>
          </a:bodyPr>
          <a:lstStyle/>
          <a:p>
            <a:r>
              <a:rPr lang="pl-PL" sz="1050" dirty="0">
                <a:solidFill>
                  <a:srgbClr val="023D5B"/>
                </a:solidFill>
                <a:latin typeface="Roboto" panose="02000000000000000000" pitchFamily="2" charset="0"/>
                <a:ea typeface="Roboto" panose="02000000000000000000" pitchFamily="2" charset="0"/>
                <a:cs typeface="Arial" panose="020B0604020202020204" pitchFamily="34" charset="0"/>
              </a:rPr>
              <a:t>POLAND</a:t>
            </a:r>
          </a:p>
        </p:txBody>
      </p:sp>
      <p:sp>
        <p:nvSpPr>
          <p:cNvPr id="60" name="pole tekstowe 59">
            <a:extLst>
              <a:ext uri="{FF2B5EF4-FFF2-40B4-BE49-F238E27FC236}">
                <a16:creationId xmlns:a16="http://schemas.microsoft.com/office/drawing/2014/main" id="{E8415E44-1652-4E46-9FC6-E4745685604A}"/>
              </a:ext>
            </a:extLst>
          </p:cNvPr>
          <p:cNvSpPr txBox="1"/>
          <p:nvPr/>
        </p:nvSpPr>
        <p:spPr>
          <a:xfrm>
            <a:off x="9848851" y="2866773"/>
            <a:ext cx="639919" cy="253916"/>
          </a:xfrm>
          <a:prstGeom prst="rect">
            <a:avLst/>
          </a:prstGeom>
          <a:noFill/>
        </p:spPr>
        <p:txBody>
          <a:bodyPr wrap="none" rtlCol="0">
            <a:spAutoFit/>
          </a:bodyPr>
          <a:lstStyle/>
          <a:p>
            <a:r>
              <a:rPr lang="pl-PL" sz="1050" dirty="0">
                <a:solidFill>
                  <a:srgbClr val="023D5B"/>
                </a:solidFill>
                <a:latin typeface="Roboto" panose="02000000000000000000" pitchFamily="2" charset="0"/>
                <a:ea typeface="Roboto" panose="02000000000000000000" pitchFamily="2" charset="0"/>
                <a:cs typeface="Arial" panose="020B0604020202020204" pitchFamily="34" charset="0"/>
              </a:rPr>
              <a:t>RUSSIA</a:t>
            </a:r>
          </a:p>
        </p:txBody>
      </p:sp>
      <p:sp>
        <p:nvSpPr>
          <p:cNvPr id="28" name="pole tekstowe 27">
            <a:extLst>
              <a:ext uri="{FF2B5EF4-FFF2-40B4-BE49-F238E27FC236}">
                <a16:creationId xmlns:a16="http://schemas.microsoft.com/office/drawing/2014/main" id="{8E85432D-CB36-42E9-826B-19B23071AB7A}"/>
              </a:ext>
            </a:extLst>
          </p:cNvPr>
          <p:cNvSpPr txBox="1"/>
          <p:nvPr/>
        </p:nvSpPr>
        <p:spPr>
          <a:xfrm>
            <a:off x="2578100" y="1516992"/>
            <a:ext cx="6629400" cy="338554"/>
          </a:xfrm>
          <a:prstGeom prst="rect">
            <a:avLst/>
          </a:prstGeom>
          <a:noFill/>
        </p:spPr>
        <p:txBody>
          <a:bodyPr wrap="square">
            <a:spAutoFit/>
          </a:bodyPr>
          <a:lstStyle/>
          <a:p>
            <a:pPr algn="ctr"/>
            <a:r>
              <a:rPr lang="pl-PL" sz="1600" dirty="0">
                <a:solidFill>
                  <a:srgbClr val="023D5B"/>
                </a:solidFill>
                <a:latin typeface="Roboto" panose="02000000000000000000" pitchFamily="2" charset="0"/>
                <a:ea typeface="Roboto" panose="02000000000000000000" pitchFamily="2" charset="0"/>
                <a:cs typeface="Arial" panose="020B0604020202020204" pitchFamily="34" charset="0"/>
              </a:rPr>
              <a:t>OPERATING STRUCTURE - TODAY</a:t>
            </a:r>
          </a:p>
        </p:txBody>
      </p:sp>
      <p:sp>
        <p:nvSpPr>
          <p:cNvPr id="29" name="pole tekstowe 28">
            <a:extLst>
              <a:ext uri="{FF2B5EF4-FFF2-40B4-BE49-F238E27FC236}">
                <a16:creationId xmlns:a16="http://schemas.microsoft.com/office/drawing/2014/main" id="{3E78079E-1CEE-41DC-A773-59BBE773808C}"/>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32" name="Grafika 31">
            <a:extLst>
              <a:ext uri="{FF2B5EF4-FFF2-40B4-BE49-F238E27FC236}">
                <a16:creationId xmlns:a16="http://schemas.microsoft.com/office/drawing/2014/main" id="{61A76797-1FC8-4290-AC1D-E3863C3F72A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797" y="115048"/>
            <a:ext cx="1209675" cy="1219200"/>
          </a:xfrm>
          <a:prstGeom prst="rect">
            <a:avLst/>
          </a:prstGeom>
        </p:spPr>
      </p:pic>
      <p:pic>
        <p:nvPicPr>
          <p:cNvPr id="33" name="Obraz 32" descr="Obraz zawierający tekst, clipart&#10;&#10;Opis wygenerowany automatycznie">
            <a:extLst>
              <a:ext uri="{FF2B5EF4-FFF2-40B4-BE49-F238E27FC236}">
                <a16:creationId xmlns:a16="http://schemas.microsoft.com/office/drawing/2014/main" id="{8E8E61FC-50E4-48BB-90FD-F8C98D8BE8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14259197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9009055" y="6312170"/>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8</a:t>
            </a:fld>
            <a:endParaRPr lang="pl-PL">
              <a:solidFill>
                <a:schemeClr val="bg1"/>
              </a:solidFill>
              <a:latin typeface="Roboto" panose="02000000000000000000" pitchFamily="2" charset="0"/>
              <a:ea typeface="Roboto" panose="02000000000000000000" pitchFamily="2" charset="0"/>
            </a:endParaRPr>
          </a:p>
        </p:txBody>
      </p:sp>
      <p:sp>
        <p:nvSpPr>
          <p:cNvPr id="24" name="pole tekstowe 23">
            <a:extLst>
              <a:ext uri="{FF2B5EF4-FFF2-40B4-BE49-F238E27FC236}">
                <a16:creationId xmlns:a16="http://schemas.microsoft.com/office/drawing/2014/main" id="{59CC11C7-B3FF-4DFA-A4EF-FF98B7EEE6FC}"/>
              </a:ext>
            </a:extLst>
          </p:cNvPr>
          <p:cNvSpPr txBox="1"/>
          <p:nvPr/>
        </p:nvSpPr>
        <p:spPr>
          <a:xfrm>
            <a:off x="252412" y="1553251"/>
            <a:ext cx="7062788" cy="4674421"/>
          </a:xfrm>
          <a:prstGeom prst="rect">
            <a:avLst/>
          </a:prstGeom>
          <a:noFill/>
        </p:spPr>
        <p:txBody>
          <a:bodyPr wrap="square" lIns="91440" tIns="45720" rIns="91440" bIns="45720" anchor="t">
            <a:spAutoFit/>
          </a:bodyPr>
          <a:lstStyle/>
          <a:p>
            <a:pPr>
              <a:lnSpc>
                <a:spcPct val="107000"/>
              </a:lnSpc>
              <a:spcAft>
                <a:spcPts val="600"/>
              </a:spcAft>
            </a:pPr>
            <a:r>
              <a:rPr lang="en-US" sz="1600" b="1" dirty="0">
                <a:solidFill>
                  <a:srgbClr val="023D5B"/>
                </a:solidFill>
                <a:effectLst/>
                <a:latin typeface="Roboto" panose="02000000000000000000" pitchFamily="2" charset="0"/>
                <a:ea typeface="Roboto" panose="02000000000000000000" pitchFamily="2" charset="0"/>
                <a:cs typeface="Arial" panose="020B0604020202020204" pitchFamily="34" charset="0"/>
              </a:rPr>
              <a:t>ENERGOKOMPLEKT:</a:t>
            </a:r>
            <a:endParaRPr lang="pl-PL" sz="1600" b="1" dirty="0">
              <a:solidFill>
                <a:srgbClr val="023D5B"/>
              </a:solidFill>
              <a:effectLst/>
              <a:latin typeface="Roboto" panose="02000000000000000000" pitchFamily="2" charset="0"/>
              <a:ea typeface="Roboto" panose="02000000000000000000" pitchFamily="2" charset="0"/>
              <a:cs typeface="Arial" panose="020B0604020202020204" pitchFamily="34" charset="0"/>
            </a:endParaRPr>
          </a:p>
          <a:p>
            <a:pPr marL="626745" indent="-342900" algn="just">
              <a:lnSpc>
                <a:spcPct val="107000"/>
              </a:lnSpc>
              <a:spcAft>
                <a:spcPts val="600"/>
              </a:spcAft>
              <a:buFont typeface="Symbol" panose="05050102010706020507" pitchFamily="18" charset="2"/>
              <a:buChar char=""/>
            </a:pPr>
            <a:r>
              <a:rPr lang="en-US" sz="1100" dirty="0">
                <a:effectLst/>
                <a:latin typeface="Roboto" panose="02000000000000000000" pitchFamily="2" charset="0"/>
                <a:ea typeface="Roboto" panose="02000000000000000000" pitchFamily="2" charset="0"/>
                <a:cs typeface="Arial"/>
              </a:rPr>
              <a:t>a trading company based in Yekaterinburg</a:t>
            </a:r>
            <a:r>
              <a:rPr lang="en-US" sz="1100" dirty="0">
                <a:latin typeface="Roboto" panose="02000000000000000000" pitchFamily="2" charset="0"/>
                <a:ea typeface="Roboto" panose="02000000000000000000" pitchFamily="2" charset="0"/>
                <a:cs typeface="Arial"/>
              </a:rPr>
              <a:t> and </a:t>
            </a:r>
            <a:r>
              <a:rPr lang="en-US" sz="1100" dirty="0">
                <a:latin typeface="Roboto" panose="02000000000000000000" pitchFamily="2" charset="0"/>
                <a:ea typeface="Roboto" panose="02000000000000000000" pitchFamily="2" charset="0"/>
                <a:cs typeface="+mn-lt"/>
              </a:rPr>
              <a:t>a </a:t>
            </a:r>
            <a:r>
              <a:rPr lang="en-US" sz="1100" b="1" dirty="0">
                <a:latin typeface="Roboto" panose="02000000000000000000" pitchFamily="2" charset="0"/>
                <a:ea typeface="Roboto" panose="02000000000000000000" pitchFamily="2" charset="0"/>
                <a:cs typeface="+mn-lt"/>
              </a:rPr>
              <a:t>general contractor in energy and construction investments and a comprehensive operator of hardware, materials, construction chemicals and </a:t>
            </a:r>
            <a:r>
              <a:rPr lang="en-US" sz="1100" b="1" dirty="0">
                <a:latin typeface="Roboto" panose="02000000000000000000" pitchFamily="2" charset="0"/>
                <a:ea typeface="Roboto" panose="02000000000000000000" pitchFamily="2" charset="0"/>
                <a:cs typeface="Arial"/>
              </a:rPr>
              <a:t>specialized devices for large energy, hydraulic engineering and</a:t>
            </a:r>
            <a:r>
              <a:rPr lang="en-US" sz="1100" dirty="0">
                <a:latin typeface="Roboto" panose="02000000000000000000" pitchFamily="2" charset="0"/>
                <a:ea typeface="Roboto" panose="02000000000000000000" pitchFamily="2" charset="0"/>
                <a:cs typeface="+mn-lt"/>
              </a:rPr>
              <a:t> </a:t>
            </a:r>
            <a:r>
              <a:rPr lang="en-US" sz="1100" b="1" dirty="0">
                <a:latin typeface="Roboto" panose="02000000000000000000" pitchFamily="2" charset="0"/>
                <a:ea typeface="Roboto" panose="02000000000000000000" pitchFamily="2" charset="0"/>
                <a:cs typeface="Arial"/>
              </a:rPr>
              <a:t>infrastructure investments</a:t>
            </a:r>
            <a:r>
              <a:rPr lang="en-US" sz="1100" dirty="0">
                <a:latin typeface="Roboto" panose="02000000000000000000" pitchFamily="2" charset="0"/>
                <a:ea typeface="Roboto" panose="02000000000000000000" pitchFamily="2" charset="0"/>
                <a:cs typeface="Arial"/>
              </a:rPr>
              <a:t>;</a:t>
            </a:r>
            <a:endParaRPr lang="en-US" sz="1100" dirty="0">
              <a:effectLst/>
              <a:latin typeface="Roboto" panose="02000000000000000000" pitchFamily="2" charset="0"/>
              <a:ea typeface="Roboto" panose="02000000000000000000" pitchFamily="2" charset="0"/>
              <a:cs typeface="Arial"/>
            </a:endParaRPr>
          </a:p>
          <a:p>
            <a:pPr marL="626745" indent="-342900" algn="just">
              <a:lnSpc>
                <a:spcPct val="107000"/>
              </a:lnSpc>
              <a:spcAft>
                <a:spcPts val="600"/>
              </a:spcAft>
              <a:buFont typeface="Symbol" panose="05050102010706020507" pitchFamily="18" charset="2"/>
              <a:buChar char=""/>
            </a:pPr>
            <a:r>
              <a:rPr lang="en-US" sz="1100" dirty="0">
                <a:effectLst/>
                <a:latin typeface="Roboto" panose="02000000000000000000" pitchFamily="2" charset="0"/>
                <a:ea typeface="Roboto" panose="02000000000000000000" pitchFamily="2" charset="0"/>
                <a:cs typeface="Arial"/>
              </a:rPr>
              <a:t>the basis of the company's operations are contracts for the comprehensive supply of materials, chemicals and equipment for specific construction projects – in</a:t>
            </a:r>
            <a:r>
              <a:rPr lang="pl-PL" sz="1100" dirty="0">
                <a:effectLst/>
                <a:latin typeface="Roboto" panose="02000000000000000000" pitchFamily="2" charset="0"/>
                <a:ea typeface="Roboto" panose="02000000000000000000" pitchFamily="2" charset="0"/>
                <a:cs typeface="Arial"/>
              </a:rPr>
              <a:t> the </a:t>
            </a:r>
            <a:r>
              <a:rPr lang="pl-PL" sz="1100" dirty="0" err="1">
                <a:effectLst/>
                <a:latin typeface="Roboto" panose="02000000000000000000" pitchFamily="2" charset="0"/>
                <a:ea typeface="Roboto" panose="02000000000000000000" pitchFamily="2" charset="0"/>
                <a:cs typeface="Arial"/>
              </a:rPr>
              <a:t>years</a:t>
            </a:r>
            <a:r>
              <a:rPr lang="en-US" sz="1100" dirty="0">
                <a:effectLst/>
                <a:latin typeface="Roboto" panose="02000000000000000000" pitchFamily="2" charset="0"/>
                <a:ea typeface="Roboto" panose="02000000000000000000" pitchFamily="2" charset="0"/>
                <a:cs typeface="Arial"/>
              </a:rPr>
              <a:t> </a:t>
            </a:r>
            <a:r>
              <a:rPr lang="en-US" sz="1100" b="1" dirty="0">
                <a:effectLst/>
                <a:latin typeface="Roboto" panose="02000000000000000000" pitchFamily="2" charset="0"/>
                <a:ea typeface="Roboto" panose="02000000000000000000" pitchFamily="2" charset="0"/>
                <a:cs typeface="Arial"/>
              </a:rPr>
              <a:t>2015-2019</a:t>
            </a:r>
            <a:r>
              <a:rPr lang="en-US" sz="1100" dirty="0">
                <a:effectLst/>
                <a:latin typeface="Roboto" panose="02000000000000000000" pitchFamily="2" charset="0"/>
                <a:ea typeface="Roboto" panose="02000000000000000000" pitchFamily="2" charset="0"/>
                <a:cs typeface="Arial"/>
              </a:rPr>
              <a:t>, </a:t>
            </a:r>
            <a:r>
              <a:rPr lang="en-US" sz="1100" dirty="0" err="1">
                <a:effectLst/>
                <a:latin typeface="Roboto" panose="02000000000000000000" pitchFamily="2" charset="0"/>
                <a:ea typeface="Roboto" panose="02000000000000000000" pitchFamily="2" charset="0"/>
                <a:cs typeface="Arial"/>
              </a:rPr>
              <a:t>Energokomplekt</a:t>
            </a:r>
            <a:r>
              <a:rPr lang="en-US" sz="1100" dirty="0">
                <a:effectLst/>
                <a:latin typeface="Roboto" panose="02000000000000000000" pitchFamily="2" charset="0"/>
                <a:ea typeface="Roboto" panose="02000000000000000000" pitchFamily="2" charset="0"/>
                <a:cs typeface="Arial"/>
              </a:rPr>
              <a:t> OOO </a:t>
            </a:r>
            <a:r>
              <a:rPr lang="en-US" sz="1100" b="1" dirty="0">
                <a:effectLst/>
                <a:latin typeface="Roboto" panose="02000000000000000000" pitchFamily="2" charset="0"/>
                <a:ea typeface="Roboto" panose="02000000000000000000" pitchFamily="2" charset="0"/>
                <a:cs typeface="Arial"/>
              </a:rPr>
              <a:t>completed</a:t>
            </a:r>
            <a:r>
              <a:rPr lang="en-US" sz="1100" dirty="0">
                <a:effectLst/>
                <a:latin typeface="Roboto" panose="02000000000000000000" pitchFamily="2" charset="0"/>
                <a:ea typeface="Roboto" panose="02000000000000000000" pitchFamily="2" charset="0"/>
                <a:cs typeface="Arial"/>
              </a:rPr>
              <a:t> such contracts for the amount </a:t>
            </a:r>
            <a:r>
              <a:rPr lang="en-US" sz="1100" b="1" dirty="0">
                <a:effectLst/>
                <a:latin typeface="Roboto" panose="02000000000000000000" pitchFamily="2" charset="0"/>
                <a:ea typeface="Roboto" panose="02000000000000000000" pitchFamily="2" charset="0"/>
                <a:cs typeface="Arial"/>
              </a:rPr>
              <a:t>of over 15 billion rubles</a:t>
            </a:r>
            <a:r>
              <a:rPr lang="en-US" sz="1100" dirty="0">
                <a:effectLst/>
                <a:latin typeface="Roboto" panose="02000000000000000000" pitchFamily="2" charset="0"/>
                <a:ea typeface="Roboto" panose="02000000000000000000" pitchFamily="2" charset="0"/>
                <a:cs typeface="Arial"/>
              </a:rPr>
              <a:t>;</a:t>
            </a:r>
            <a:endParaRPr lang="pl-PL" sz="1100" dirty="0">
              <a:effectLst/>
              <a:latin typeface="Roboto" panose="02000000000000000000" pitchFamily="2" charset="0"/>
              <a:ea typeface="Roboto" panose="02000000000000000000" pitchFamily="2" charset="0"/>
              <a:cs typeface="Arial"/>
            </a:endParaRPr>
          </a:p>
          <a:p>
            <a:pPr marL="626745" indent="-342900" algn="just">
              <a:lnSpc>
                <a:spcPct val="107000"/>
              </a:lnSpc>
              <a:spcAft>
                <a:spcPts val="600"/>
              </a:spcAft>
              <a:buFont typeface="Symbol" panose="05050102010706020507" pitchFamily="18" charset="2"/>
              <a:buChar char=""/>
            </a:pPr>
            <a:r>
              <a:rPr lang="en-US" sz="1100" b="1" dirty="0">
                <a:latin typeface="Roboto" panose="02000000000000000000" pitchFamily="2" charset="0"/>
                <a:ea typeface="Roboto" panose="02000000000000000000" pitchFamily="2" charset="0"/>
                <a:cs typeface="Arial"/>
              </a:rPr>
              <a:t>clients include the largest construction companies in Russia </a:t>
            </a:r>
            <a:r>
              <a:rPr lang="en-US" sz="1100" dirty="0">
                <a:latin typeface="Roboto" panose="02000000000000000000" pitchFamily="2" charset="0"/>
                <a:ea typeface="Roboto" panose="02000000000000000000" pitchFamily="2" charset="0"/>
                <a:cs typeface="Arial"/>
              </a:rPr>
              <a:t>and several countries of the Commonwealth of Independent States;</a:t>
            </a:r>
          </a:p>
          <a:p>
            <a:pPr marL="626745" lvl="0" indent="-342900" algn="just">
              <a:lnSpc>
                <a:spcPct val="107000"/>
              </a:lnSpc>
              <a:spcAft>
                <a:spcPts val="600"/>
              </a:spcAft>
              <a:buFont typeface="Symbol" panose="05050102010706020507" pitchFamily="18" charset="2"/>
              <a:buChar char=""/>
            </a:pPr>
            <a:r>
              <a:rPr lang="en-US" sz="1100" b="1" dirty="0">
                <a:effectLst/>
                <a:latin typeface="Roboto" panose="02000000000000000000" pitchFamily="2" charset="0"/>
                <a:ea typeface="Roboto" panose="02000000000000000000" pitchFamily="2" charset="0"/>
                <a:cs typeface="Arial"/>
              </a:rPr>
              <a:t>operates on several foreign markets - </a:t>
            </a:r>
            <a:r>
              <a:rPr lang="en-US" sz="1100" dirty="0">
                <a:effectLst/>
                <a:latin typeface="Roboto" panose="02000000000000000000" pitchFamily="2" charset="0"/>
                <a:ea typeface="Roboto" panose="02000000000000000000" pitchFamily="2" charset="0"/>
                <a:cs typeface="Arial"/>
              </a:rPr>
              <a:t>from Poland and Estonia to the Far East.</a:t>
            </a:r>
            <a:endParaRPr lang="pl-PL" sz="1100" dirty="0">
              <a:effectLst/>
              <a:latin typeface="Roboto" panose="02000000000000000000" pitchFamily="2" charset="0"/>
              <a:ea typeface="Roboto" panose="02000000000000000000" pitchFamily="2" charset="0"/>
              <a:cs typeface="Arial"/>
            </a:endParaRPr>
          </a:p>
          <a:p>
            <a:pPr>
              <a:lnSpc>
                <a:spcPct val="107000"/>
              </a:lnSpc>
              <a:spcAft>
                <a:spcPts val="600"/>
              </a:spcAft>
            </a:pPr>
            <a:r>
              <a:rPr lang="pl-PL" sz="1200" b="1" dirty="0">
                <a:effectLst/>
                <a:latin typeface="Roboto" panose="02000000000000000000" pitchFamily="2" charset="0"/>
                <a:ea typeface="Roboto" panose="02000000000000000000" pitchFamily="2" charset="0"/>
                <a:cs typeface="Arial"/>
              </a:rPr>
              <a:t>The </a:t>
            </a:r>
            <a:r>
              <a:rPr lang="pl-PL" sz="1200" b="1" dirty="0" err="1">
                <a:effectLst/>
                <a:latin typeface="Roboto" panose="02000000000000000000" pitchFamily="2" charset="0"/>
                <a:ea typeface="Roboto" panose="02000000000000000000" pitchFamily="2" charset="0"/>
                <a:cs typeface="Arial"/>
              </a:rPr>
              <a:t>company</a:t>
            </a:r>
            <a:r>
              <a:rPr lang="pl-PL" sz="1200" b="1" dirty="0">
                <a:effectLst/>
                <a:latin typeface="Roboto" panose="02000000000000000000" pitchFamily="2" charset="0"/>
                <a:ea typeface="Roboto" panose="02000000000000000000" pitchFamily="2" charset="0"/>
                <a:cs typeface="Arial"/>
              </a:rPr>
              <a:t> </a:t>
            </a:r>
            <a:r>
              <a:rPr lang="pl-PL" sz="1200" b="1" dirty="0" err="1">
                <a:effectLst/>
                <a:latin typeface="Roboto" panose="02000000000000000000" pitchFamily="2" charset="0"/>
                <a:ea typeface="Roboto" panose="02000000000000000000" pitchFamily="2" charset="0"/>
                <a:cs typeface="Arial"/>
              </a:rPr>
              <a:t>offers</a:t>
            </a:r>
            <a:r>
              <a:rPr lang="pl-PL" sz="1200" b="1" dirty="0">
                <a:effectLst/>
                <a:latin typeface="Roboto" panose="02000000000000000000" pitchFamily="2" charset="0"/>
                <a:ea typeface="Roboto" panose="02000000000000000000" pitchFamily="2" charset="0"/>
                <a:cs typeface="Arial"/>
              </a:rPr>
              <a:t>:</a:t>
            </a:r>
          </a:p>
          <a:p>
            <a:pPr marL="626745" lvl="0" indent="-342900" algn="just">
              <a:lnSpc>
                <a:spcPct val="107000"/>
              </a:lnSpc>
              <a:spcAft>
                <a:spcPts val="600"/>
              </a:spcAft>
              <a:buFont typeface="Symbol" panose="05050102010706020507" pitchFamily="18" charset="2"/>
              <a:buChar char=""/>
            </a:pPr>
            <a:r>
              <a:rPr lang="en-US" sz="1100" dirty="0">
                <a:effectLst/>
                <a:latin typeface="Roboto" panose="02000000000000000000" pitchFamily="2" charset="0"/>
                <a:ea typeface="Roboto" panose="02000000000000000000" pitchFamily="2" charset="0"/>
                <a:cs typeface="Arial"/>
              </a:rPr>
              <a:t>comprehensive delivery of equipment and materials for the needs of contractors involved in the</a:t>
            </a:r>
            <a:r>
              <a:rPr lang="en-US" sz="1100" dirty="0">
                <a:latin typeface="Roboto" panose="02000000000000000000" pitchFamily="2" charset="0"/>
                <a:ea typeface="Roboto" panose="02000000000000000000" pitchFamily="2" charset="0"/>
                <a:cs typeface="+mn-lt"/>
              </a:rPr>
              <a:t> </a:t>
            </a:r>
            <a:r>
              <a:rPr lang="en-US" sz="1100" dirty="0">
                <a:effectLst/>
                <a:latin typeface="Roboto" panose="02000000000000000000" pitchFamily="2" charset="0"/>
                <a:ea typeface="Roboto" panose="02000000000000000000" pitchFamily="2" charset="0"/>
                <a:cs typeface="Arial"/>
              </a:rPr>
              <a:t>construction of all kinds of infrastructural facilities;</a:t>
            </a:r>
            <a:endParaRPr lang="pl-PL" sz="1100" dirty="0">
              <a:effectLst/>
              <a:latin typeface="Roboto" panose="02000000000000000000" pitchFamily="2" charset="0"/>
              <a:ea typeface="Roboto" panose="02000000000000000000" pitchFamily="2" charset="0"/>
              <a:cs typeface="Arial"/>
            </a:endParaRPr>
          </a:p>
          <a:p>
            <a:pPr marL="626745" lvl="0" indent="-342900" algn="just">
              <a:lnSpc>
                <a:spcPct val="107000"/>
              </a:lnSpc>
              <a:spcAft>
                <a:spcPts val="600"/>
              </a:spcAft>
              <a:buFont typeface="Symbol" panose="05050102010706020507" pitchFamily="18" charset="2"/>
              <a:buChar char=""/>
            </a:pPr>
            <a:r>
              <a:rPr lang="en-US" sz="1100" dirty="0">
                <a:effectLst/>
                <a:latin typeface="Roboto" panose="02000000000000000000" pitchFamily="2" charset="0"/>
                <a:ea typeface="Roboto" panose="02000000000000000000" pitchFamily="2" charset="0"/>
                <a:cs typeface="Arial"/>
              </a:rPr>
              <a:t>logistics services related to the delivery of materials to any location in the world, customs clearance and storage of products, as well as hiring suppliers tailored to the needs and requirements of clients;</a:t>
            </a:r>
            <a:endParaRPr lang="pl-PL" sz="1100" dirty="0">
              <a:effectLst/>
              <a:latin typeface="Roboto" panose="02000000000000000000" pitchFamily="2" charset="0"/>
              <a:ea typeface="Roboto" panose="02000000000000000000" pitchFamily="2" charset="0"/>
              <a:cs typeface="Arial"/>
            </a:endParaRPr>
          </a:p>
          <a:p>
            <a:pPr marL="626745" lvl="0" indent="-342900" algn="just">
              <a:lnSpc>
                <a:spcPct val="107000"/>
              </a:lnSpc>
              <a:spcAft>
                <a:spcPts val="600"/>
              </a:spcAft>
              <a:buFont typeface="Symbol" panose="05050102010706020507" pitchFamily="18" charset="2"/>
              <a:buChar char=""/>
            </a:pPr>
            <a:r>
              <a:rPr lang="en-US" sz="1100" dirty="0">
                <a:effectLst/>
                <a:latin typeface="Roboto" panose="02000000000000000000" pitchFamily="2" charset="0"/>
                <a:ea typeface="Roboto" panose="02000000000000000000" pitchFamily="2" charset="0"/>
                <a:cs typeface="Arial"/>
              </a:rPr>
              <a:t>design and consulting services, including certification of new materials and equipment, coordination of alternative technologies, amendments to design specifications and cost estimates, obtaining approvals necessary to launch construction works;</a:t>
            </a:r>
            <a:endParaRPr lang="pl-PL" sz="1100" dirty="0">
              <a:effectLst/>
              <a:latin typeface="Roboto" panose="02000000000000000000" pitchFamily="2" charset="0"/>
              <a:ea typeface="Roboto" panose="02000000000000000000" pitchFamily="2" charset="0"/>
              <a:cs typeface="Arial"/>
            </a:endParaRPr>
          </a:p>
          <a:p>
            <a:pPr marL="626745" lvl="0" indent="-342900" algn="just">
              <a:lnSpc>
                <a:spcPct val="107000"/>
              </a:lnSpc>
              <a:spcAft>
                <a:spcPts val="600"/>
              </a:spcAft>
              <a:buFont typeface="Symbol" panose="05050102010706020507" pitchFamily="18" charset="2"/>
              <a:buChar char=""/>
            </a:pPr>
            <a:r>
              <a:rPr lang="en-US" sz="1100" dirty="0">
                <a:effectLst/>
                <a:latin typeface="Roboto" panose="02000000000000000000" pitchFamily="2" charset="0"/>
                <a:ea typeface="Roboto" panose="02000000000000000000" pitchFamily="2" charset="0"/>
                <a:cs typeface="Arial"/>
              </a:rPr>
              <a:t>promotional support of European products to the Russian market through well-established logistical channels.</a:t>
            </a:r>
            <a:endParaRPr lang="pl-PL" sz="1400" dirty="0">
              <a:effectLst/>
              <a:latin typeface="Roboto" panose="02000000000000000000" pitchFamily="2" charset="0"/>
              <a:ea typeface="Roboto" panose="02000000000000000000" pitchFamily="2" charset="0"/>
              <a:cs typeface="Arial"/>
            </a:endParaRPr>
          </a:p>
        </p:txBody>
      </p:sp>
      <p:pic>
        <p:nvPicPr>
          <p:cNvPr id="1028" name="Picture 4">
            <a:extLst>
              <a:ext uri="{FF2B5EF4-FFF2-40B4-BE49-F238E27FC236}">
                <a16:creationId xmlns:a16="http://schemas.microsoft.com/office/drawing/2014/main" id="{4FEC3118-4F2A-4C85-8C00-D8FFF79B34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39020" y="1894447"/>
            <a:ext cx="3492580" cy="19645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B273594-F3D3-47A1-B6B3-87F994890D9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39020" y="4036059"/>
            <a:ext cx="3492580" cy="1969962"/>
          </a:xfrm>
          <a:prstGeom prst="rect">
            <a:avLst/>
          </a:prstGeom>
          <a:noFill/>
          <a:extLst>
            <a:ext uri="{909E8E84-426E-40DD-AFC4-6F175D3DCCD1}">
              <a14:hiddenFill xmlns:a14="http://schemas.microsoft.com/office/drawing/2010/main">
                <a:solidFill>
                  <a:srgbClr val="FFFFFF"/>
                </a:solidFill>
              </a14:hiddenFill>
            </a:ext>
          </a:extLst>
        </p:spPr>
      </p:pic>
      <p:sp>
        <p:nvSpPr>
          <p:cNvPr id="13" name="Prostokąt 12">
            <a:extLst>
              <a:ext uri="{FF2B5EF4-FFF2-40B4-BE49-F238E27FC236}">
                <a16:creationId xmlns:a16="http://schemas.microsoft.com/office/drawing/2014/main" id="{850D1E86-03A0-4CE6-85B3-EEE2B9C93C80}"/>
              </a:ext>
            </a:extLst>
          </p:cNvPr>
          <p:cNvSpPr/>
          <p:nvPr/>
        </p:nvSpPr>
        <p:spPr>
          <a:xfrm>
            <a:off x="9441158" y="0"/>
            <a:ext cx="179916" cy="829309"/>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ole tekstowe 13">
            <a:extLst>
              <a:ext uri="{FF2B5EF4-FFF2-40B4-BE49-F238E27FC236}">
                <a16:creationId xmlns:a16="http://schemas.microsoft.com/office/drawing/2014/main" id="{BF977583-4C54-4215-92AC-E2B991CF27CD}"/>
              </a:ext>
            </a:extLst>
          </p:cNvPr>
          <p:cNvSpPr txBox="1"/>
          <p:nvPr/>
        </p:nvSpPr>
        <p:spPr>
          <a:xfrm>
            <a:off x="9694226" y="180839"/>
            <a:ext cx="2497774" cy="467629"/>
          </a:xfrm>
          <a:prstGeom prst="rect">
            <a:avLst/>
          </a:prstGeom>
          <a:noFill/>
        </p:spPr>
        <p:txBody>
          <a:bodyPr wrap="square">
            <a:spAutoFit/>
          </a:bodyPr>
          <a:lstStyle/>
          <a:p>
            <a:pPr>
              <a:lnSpc>
                <a:spcPct val="107000"/>
              </a:lnSpc>
              <a:spcAft>
                <a:spcPts val="600"/>
              </a:spcAft>
            </a:pPr>
            <a:r>
              <a:rPr lang="pl-PL" sz="2400" b="1" err="1">
                <a:effectLst/>
                <a:latin typeface="Roboto" panose="02000000000000000000" pitchFamily="2" charset="0"/>
                <a:ea typeface="Roboto" panose="02000000000000000000" pitchFamily="2" charset="0"/>
                <a:cs typeface="Times New Roman" panose="02020603050405020304" pitchFamily="18" charset="0"/>
              </a:rPr>
              <a:t>Our</a:t>
            </a:r>
            <a:r>
              <a:rPr lang="pl-PL" sz="2400" b="1">
                <a:effectLst/>
                <a:latin typeface="Roboto" panose="02000000000000000000" pitchFamily="2" charset="0"/>
                <a:ea typeface="Roboto" panose="02000000000000000000" pitchFamily="2" charset="0"/>
                <a:cs typeface="Times New Roman" panose="02020603050405020304" pitchFamily="18" charset="0"/>
              </a:rPr>
              <a:t> </a:t>
            </a:r>
            <a:r>
              <a:rPr lang="pl-PL" sz="2400" b="1" err="1">
                <a:effectLst/>
                <a:latin typeface="Roboto" panose="02000000000000000000" pitchFamily="2" charset="0"/>
                <a:ea typeface="Roboto" panose="02000000000000000000" pitchFamily="2" charset="0"/>
                <a:cs typeface="Times New Roman" panose="02020603050405020304" pitchFamily="18" charset="0"/>
              </a:rPr>
              <a:t>companies</a:t>
            </a:r>
            <a:endParaRPr lang="pl-PL" sz="2400">
              <a:effectLst/>
              <a:latin typeface="Roboto" panose="02000000000000000000" pitchFamily="2" charset="0"/>
              <a:ea typeface="Roboto" panose="02000000000000000000" pitchFamily="2" charset="0"/>
              <a:cs typeface="Times New Roman" panose="02020603050405020304" pitchFamily="18" charset="0"/>
            </a:endParaRPr>
          </a:p>
        </p:txBody>
      </p:sp>
      <p:sp>
        <p:nvSpPr>
          <p:cNvPr id="18" name="Prostokąt 17">
            <a:extLst>
              <a:ext uri="{FF2B5EF4-FFF2-40B4-BE49-F238E27FC236}">
                <a16:creationId xmlns:a16="http://schemas.microsoft.com/office/drawing/2014/main" id="{1FE86752-C3E3-41F4-84A9-605B7915D8FA}"/>
              </a:ext>
            </a:extLst>
          </p:cNvPr>
          <p:cNvSpPr/>
          <p:nvPr/>
        </p:nvSpPr>
        <p:spPr>
          <a:xfrm>
            <a:off x="8039020" y="1428820"/>
            <a:ext cx="3492580" cy="306898"/>
          </a:xfrm>
          <a:prstGeom prst="rect">
            <a:avLst/>
          </a:prstGeom>
          <a:solidFill>
            <a:srgbClr val="023D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7000"/>
              </a:lnSpc>
              <a:spcAft>
                <a:spcPts val="600"/>
              </a:spcAft>
            </a:pPr>
            <a:r>
              <a:rPr lang="pl-PL" sz="1600" dirty="0">
                <a:effectLst/>
                <a:latin typeface="Roboto" panose="02000000000000000000" pitchFamily="2" charset="0"/>
                <a:ea typeface="Roboto" panose="02000000000000000000" pitchFamily="2" charset="0"/>
                <a:cs typeface="Times New Roman" panose="02020603050405020304" pitchFamily="18" charset="0"/>
              </a:rPr>
              <a:t>www.ekekb.ru</a:t>
            </a:r>
          </a:p>
        </p:txBody>
      </p:sp>
      <p:sp>
        <p:nvSpPr>
          <p:cNvPr id="15" name="pole tekstowe 14">
            <a:extLst>
              <a:ext uri="{FF2B5EF4-FFF2-40B4-BE49-F238E27FC236}">
                <a16:creationId xmlns:a16="http://schemas.microsoft.com/office/drawing/2014/main" id="{98052485-1C7A-46EB-94FA-65C32A913181}"/>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6" name="Grafika 15">
            <a:extLst>
              <a:ext uri="{FF2B5EF4-FFF2-40B4-BE49-F238E27FC236}">
                <a16:creationId xmlns:a16="http://schemas.microsoft.com/office/drawing/2014/main" id="{A197D00E-3404-4A2D-90F0-746FCD39E70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0797" y="115048"/>
            <a:ext cx="1209675" cy="1219200"/>
          </a:xfrm>
          <a:prstGeom prst="rect">
            <a:avLst/>
          </a:prstGeom>
        </p:spPr>
      </p:pic>
      <p:pic>
        <p:nvPicPr>
          <p:cNvPr id="17" name="Obraz 16" descr="Obraz zawierający tekst, clipart&#10;&#10;Opis wygenerowany automatycznie">
            <a:extLst>
              <a:ext uri="{FF2B5EF4-FFF2-40B4-BE49-F238E27FC236}">
                <a16:creationId xmlns:a16="http://schemas.microsoft.com/office/drawing/2014/main" id="{3B2E5AC6-71EF-4ED7-B324-700F9AA09ED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38760133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rostokąt 7">
            <a:extLst>
              <a:ext uri="{FF2B5EF4-FFF2-40B4-BE49-F238E27FC236}">
                <a16:creationId xmlns:a16="http://schemas.microsoft.com/office/drawing/2014/main" id="{2701B7EE-15D2-4F26-A99B-B71E0B0B0ED9}"/>
              </a:ext>
            </a:extLst>
          </p:cNvPr>
          <p:cNvSpPr/>
          <p:nvPr/>
        </p:nvSpPr>
        <p:spPr>
          <a:xfrm>
            <a:off x="11423650" y="6315345"/>
            <a:ext cx="768350" cy="361950"/>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pole tekstowe 10">
            <a:extLst>
              <a:ext uri="{FF2B5EF4-FFF2-40B4-BE49-F238E27FC236}">
                <a16:creationId xmlns:a16="http://schemas.microsoft.com/office/drawing/2014/main" id="{2535BF5B-7425-4665-9334-DF1CF84F74DF}"/>
              </a:ext>
            </a:extLst>
          </p:cNvPr>
          <p:cNvSpPr txBox="1"/>
          <p:nvPr/>
        </p:nvSpPr>
        <p:spPr>
          <a:xfrm>
            <a:off x="6491478" y="234232"/>
            <a:ext cx="6096000" cy="467629"/>
          </a:xfrm>
          <a:prstGeom prst="rect">
            <a:avLst/>
          </a:prstGeom>
          <a:noFill/>
        </p:spPr>
        <p:txBody>
          <a:bodyPr wrap="square">
            <a:spAutoFit/>
          </a:bodyPr>
          <a:lstStyle/>
          <a:p>
            <a:pPr algn="just">
              <a:lnSpc>
                <a:spcPct val="107000"/>
              </a:lnSpc>
              <a:spcAft>
                <a:spcPts val="600"/>
              </a:spcAft>
            </a:pPr>
            <a:r>
              <a:rPr lang="en-US" sz="2400" b="1" dirty="0"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2400" b="1" dirty="0">
                <a:effectLst/>
                <a:latin typeface="Roboto" panose="02000000000000000000" pitchFamily="2" charset="0"/>
                <a:ea typeface="Roboto" panose="02000000000000000000" pitchFamily="2" charset="0"/>
                <a:cs typeface="Times New Roman" panose="02020603050405020304" pitchFamily="18" charset="0"/>
              </a:rPr>
              <a:t> OOO </a:t>
            </a:r>
            <a:r>
              <a:rPr lang="pl-PL" sz="2400" b="1" dirty="0">
                <a:effectLst/>
                <a:latin typeface="Roboto" panose="02000000000000000000" pitchFamily="2" charset="0"/>
                <a:ea typeface="Roboto" panose="02000000000000000000" pitchFamily="2" charset="0"/>
                <a:cs typeface="Times New Roman" panose="02020603050405020304" pitchFamily="18" charset="0"/>
              </a:rPr>
              <a:t>– </a:t>
            </a:r>
            <a:r>
              <a:rPr lang="pl-PL" sz="2400" b="1" dirty="0" err="1">
                <a:latin typeface="Roboto" panose="02000000000000000000" pitchFamily="2" charset="0"/>
                <a:ea typeface="Roboto" panose="02000000000000000000" pitchFamily="2" charset="0"/>
                <a:cs typeface="Times New Roman" panose="02020603050405020304" pitchFamily="18" charset="0"/>
              </a:rPr>
              <a:t>our</a:t>
            </a:r>
            <a:r>
              <a:rPr lang="pl-PL" sz="2400" b="1" dirty="0">
                <a:latin typeface="Roboto" panose="02000000000000000000" pitchFamily="2" charset="0"/>
                <a:ea typeface="Roboto" panose="02000000000000000000" pitchFamily="2" charset="0"/>
                <a:cs typeface="Times New Roman" panose="02020603050405020304" pitchFamily="18" charset="0"/>
              </a:rPr>
              <a:t> </a:t>
            </a:r>
            <a:r>
              <a:rPr lang="pl-PL" sz="2400" b="1" dirty="0" err="1">
                <a:latin typeface="Roboto" panose="02000000000000000000" pitchFamily="2" charset="0"/>
                <a:ea typeface="Roboto" panose="02000000000000000000" pitchFamily="2" charset="0"/>
                <a:cs typeface="Times New Roman" panose="02020603050405020304" pitchFamily="18" charset="0"/>
              </a:rPr>
              <a:t>projects</a:t>
            </a:r>
            <a:endParaRPr lang="pl-PL" sz="2400"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ymbol zastępczy numeru slajdu 2">
            <a:extLst>
              <a:ext uri="{FF2B5EF4-FFF2-40B4-BE49-F238E27FC236}">
                <a16:creationId xmlns:a16="http://schemas.microsoft.com/office/drawing/2014/main" id="{6F69BFC2-36CD-49B7-907C-3781CDC76355}"/>
              </a:ext>
            </a:extLst>
          </p:cNvPr>
          <p:cNvSpPr>
            <a:spLocks noGrp="1"/>
          </p:cNvSpPr>
          <p:nvPr>
            <p:ph type="sldNum" sz="quarter" idx="12"/>
          </p:nvPr>
        </p:nvSpPr>
        <p:spPr>
          <a:xfrm>
            <a:off x="8992122" y="6315345"/>
            <a:ext cx="2743200" cy="365125"/>
          </a:xfrm>
        </p:spPr>
        <p:txBody>
          <a:bodyPr/>
          <a:lstStyle/>
          <a:p>
            <a:fld id="{92D653EA-95DF-46FF-93C1-28020525C556}" type="slidenum">
              <a:rPr lang="pl-PL" smtClean="0">
                <a:solidFill>
                  <a:schemeClr val="bg1"/>
                </a:solidFill>
                <a:latin typeface="Roboto" panose="02000000000000000000" pitchFamily="2" charset="0"/>
                <a:ea typeface="Roboto" panose="02000000000000000000" pitchFamily="2" charset="0"/>
              </a:rPr>
              <a:pPr/>
              <a:t>9</a:t>
            </a:fld>
            <a:endParaRPr lang="pl-PL">
              <a:solidFill>
                <a:schemeClr val="bg1"/>
              </a:solidFill>
              <a:latin typeface="Roboto" panose="02000000000000000000" pitchFamily="2" charset="0"/>
              <a:ea typeface="Roboto" panose="02000000000000000000" pitchFamily="2" charset="0"/>
            </a:endParaRPr>
          </a:p>
        </p:txBody>
      </p:sp>
      <p:sp>
        <p:nvSpPr>
          <p:cNvPr id="15" name="Prostokąt 14">
            <a:extLst>
              <a:ext uri="{FF2B5EF4-FFF2-40B4-BE49-F238E27FC236}">
                <a16:creationId xmlns:a16="http://schemas.microsoft.com/office/drawing/2014/main" id="{F2FBE5CA-C8AD-4CB3-893C-6AF3FF19F350}"/>
              </a:ext>
            </a:extLst>
          </p:cNvPr>
          <p:cNvSpPr/>
          <p:nvPr/>
        </p:nvSpPr>
        <p:spPr>
          <a:xfrm>
            <a:off x="6214538" y="0"/>
            <a:ext cx="179916" cy="829309"/>
          </a:xfrm>
          <a:prstGeom prst="rect">
            <a:avLst/>
          </a:prstGeom>
          <a:solidFill>
            <a:srgbClr val="023D5B">
              <a:alpha val="9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pole tekstowe 19">
            <a:extLst>
              <a:ext uri="{FF2B5EF4-FFF2-40B4-BE49-F238E27FC236}">
                <a16:creationId xmlns:a16="http://schemas.microsoft.com/office/drawing/2014/main" id="{E109CB7A-A752-4A80-BD16-0C9F0113FEB6}"/>
              </a:ext>
            </a:extLst>
          </p:cNvPr>
          <p:cNvSpPr txBox="1"/>
          <p:nvPr/>
        </p:nvSpPr>
        <p:spPr>
          <a:xfrm>
            <a:off x="362483" y="4474453"/>
            <a:ext cx="2558521" cy="1066126"/>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OHTL 220 kV Komsomolskaya-</a:t>
            </a:r>
            <a:r>
              <a:rPr lang="en-US" sz="1200" b="1" err="1">
                <a:effectLst/>
                <a:latin typeface="Roboto" panose="02000000000000000000" pitchFamily="2" charset="0"/>
                <a:ea typeface="Roboto" panose="02000000000000000000" pitchFamily="2" charset="0"/>
                <a:cs typeface="Arial" panose="020B0604020202020204" pitchFamily="34" charset="0"/>
              </a:rPr>
              <a:t>Selikhino</a:t>
            </a:r>
            <a:r>
              <a:rPr lang="en-US" sz="1200">
                <a:effectLst/>
                <a:latin typeface="Roboto" panose="02000000000000000000" pitchFamily="2" charset="0"/>
                <a:ea typeface="Roboto" panose="02000000000000000000" pitchFamily="2" charset="0"/>
                <a:cs typeface="Arial" panose="020B0604020202020204" pitchFamily="34" charset="0"/>
              </a:rPr>
              <a:t> for Branch of UES FGS PAO (JSC) – Main Power Networks of the East (MES </a:t>
            </a:r>
            <a:r>
              <a:rPr lang="en-US" sz="1200" err="1">
                <a:effectLst/>
                <a:latin typeface="Roboto" panose="02000000000000000000" pitchFamily="2" charset="0"/>
                <a:ea typeface="Roboto" panose="02000000000000000000" pitchFamily="2" charset="0"/>
                <a:cs typeface="Arial" panose="020B0604020202020204" pitchFamily="34" charset="0"/>
              </a:rPr>
              <a:t>Vostoka</a:t>
            </a:r>
            <a:r>
              <a:rPr lang="en-US" sz="1200">
                <a:effectLst/>
                <a:latin typeface="Roboto" panose="02000000000000000000" pitchFamily="2" charset="0"/>
                <a:ea typeface="Roboto" panose="02000000000000000000" pitchFamily="2" charset="0"/>
                <a:cs typeface="Arial" panose="020B0604020202020204" pitchFamily="34" charset="0"/>
              </a:rPr>
              <a:t>)</a:t>
            </a:r>
            <a:endParaRPr lang="pl-PL" sz="1200">
              <a:effectLst/>
              <a:latin typeface="Roboto" panose="02000000000000000000" pitchFamily="2" charset="0"/>
              <a:ea typeface="Roboto" panose="02000000000000000000" pitchFamily="2" charset="0"/>
              <a:cs typeface="Arial" panose="020B0604020202020204" pitchFamily="34" charset="0"/>
            </a:endParaRPr>
          </a:p>
        </p:txBody>
      </p:sp>
      <p:sp>
        <p:nvSpPr>
          <p:cNvPr id="22" name="pole tekstowe 21">
            <a:extLst>
              <a:ext uri="{FF2B5EF4-FFF2-40B4-BE49-F238E27FC236}">
                <a16:creationId xmlns:a16="http://schemas.microsoft.com/office/drawing/2014/main" id="{6CD4EFE1-9C11-46C0-9C52-82FCD10653A1}"/>
              </a:ext>
            </a:extLst>
          </p:cNvPr>
          <p:cNvSpPr txBox="1"/>
          <p:nvPr/>
        </p:nvSpPr>
        <p:spPr>
          <a:xfrm>
            <a:off x="3333489" y="4474453"/>
            <a:ext cx="2558521" cy="1066126"/>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Construction of a new facility for the production of DOTP</a:t>
            </a:r>
            <a:r>
              <a:rPr lang="en-US" sz="1200">
                <a:effectLst/>
                <a:latin typeface="Roboto" panose="02000000000000000000" pitchFamily="2" charset="0"/>
                <a:ea typeface="Roboto" panose="02000000000000000000" pitchFamily="2" charset="0"/>
                <a:cs typeface="Arial" panose="020B0604020202020204" pitchFamily="34" charset="0"/>
              </a:rPr>
              <a:t> </a:t>
            </a:r>
            <a:r>
              <a:rPr lang="en-US" sz="1200" err="1">
                <a:effectLst/>
                <a:latin typeface="Roboto" panose="02000000000000000000" pitchFamily="2" charset="0"/>
                <a:ea typeface="Roboto" panose="02000000000000000000" pitchFamily="2" charset="0"/>
                <a:cs typeface="Arial" panose="020B0604020202020204" pitchFamily="34" charset="0"/>
              </a:rPr>
              <a:t>wih</a:t>
            </a:r>
            <a:r>
              <a:rPr lang="en-US" sz="1200">
                <a:effectLst/>
                <a:latin typeface="Roboto" panose="02000000000000000000" pitchFamily="2" charset="0"/>
                <a:ea typeface="Roboto" panose="02000000000000000000" pitchFamily="2" charset="0"/>
                <a:cs typeface="Arial" panose="020B0604020202020204" pitchFamily="34" charset="0"/>
              </a:rPr>
              <a:t> a capacity of 100 thousand tons per annum on the premises of </a:t>
            </a:r>
            <a:r>
              <a:rPr lang="en-US" sz="1200" err="1">
                <a:effectLst/>
                <a:latin typeface="Roboto" panose="02000000000000000000" pitchFamily="2" charset="0"/>
                <a:ea typeface="Roboto" panose="02000000000000000000" pitchFamily="2" charset="0"/>
                <a:cs typeface="Arial" panose="020B0604020202020204" pitchFamily="34" charset="0"/>
              </a:rPr>
              <a:t>Sibur-Khimprom</a:t>
            </a:r>
            <a:r>
              <a:rPr lang="en-US" sz="1200">
                <a:effectLst/>
                <a:latin typeface="Roboto" panose="02000000000000000000" pitchFamily="2" charset="0"/>
                <a:ea typeface="Roboto" panose="02000000000000000000" pitchFamily="2" charset="0"/>
                <a:cs typeface="Arial" panose="020B0604020202020204" pitchFamily="34" charset="0"/>
              </a:rPr>
              <a:t> </a:t>
            </a:r>
            <a:r>
              <a:rPr lang="pl-PL" sz="1200">
                <a:effectLst/>
                <a:latin typeface="Roboto" panose="02000000000000000000" pitchFamily="2" charset="0"/>
                <a:ea typeface="Roboto" panose="02000000000000000000" pitchFamily="2" charset="0"/>
                <a:cs typeface="Arial" panose="020B0604020202020204" pitchFamily="34" charset="0"/>
              </a:rPr>
              <a:t>АО</a:t>
            </a:r>
            <a:r>
              <a:rPr lang="en-US" sz="1200">
                <a:effectLst/>
                <a:latin typeface="Roboto" panose="02000000000000000000" pitchFamily="2" charset="0"/>
                <a:ea typeface="Roboto" panose="02000000000000000000" pitchFamily="2" charset="0"/>
                <a:cs typeface="Arial" panose="020B0604020202020204" pitchFamily="34" charset="0"/>
              </a:rPr>
              <a:t> (JSC)</a:t>
            </a:r>
            <a:endParaRPr lang="pl-PL" sz="1200">
              <a:effectLst/>
              <a:latin typeface="Roboto" panose="02000000000000000000" pitchFamily="2" charset="0"/>
              <a:ea typeface="Roboto" panose="02000000000000000000" pitchFamily="2" charset="0"/>
              <a:cs typeface="Arial" panose="020B0604020202020204" pitchFamily="34" charset="0"/>
            </a:endParaRPr>
          </a:p>
        </p:txBody>
      </p:sp>
      <p:sp>
        <p:nvSpPr>
          <p:cNvPr id="24" name="pole tekstowe 23">
            <a:extLst>
              <a:ext uri="{FF2B5EF4-FFF2-40B4-BE49-F238E27FC236}">
                <a16:creationId xmlns:a16="http://schemas.microsoft.com/office/drawing/2014/main" id="{6EC6D1E7-784F-4DC1-9BEC-5D1C0E88A8C1}"/>
              </a:ext>
            </a:extLst>
          </p:cNvPr>
          <p:cNvSpPr txBox="1"/>
          <p:nvPr/>
        </p:nvSpPr>
        <p:spPr>
          <a:xfrm>
            <a:off x="6304496" y="4461572"/>
            <a:ext cx="2558521" cy="1066126"/>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Construction of OHTL 220 kV </a:t>
            </a:r>
            <a:r>
              <a:rPr lang="en-US" sz="1200" b="1" err="1">
                <a:effectLst/>
                <a:latin typeface="Roboto" panose="02000000000000000000" pitchFamily="2" charset="0"/>
                <a:ea typeface="Roboto" panose="02000000000000000000" pitchFamily="2" charset="0"/>
                <a:cs typeface="Arial" panose="020B0604020202020204" pitchFamily="34" charset="0"/>
              </a:rPr>
              <a:t>Selikhino-Vanino</a:t>
            </a:r>
            <a:r>
              <a:rPr lang="en-US" sz="1200">
                <a:effectLst/>
                <a:latin typeface="Roboto" panose="02000000000000000000" pitchFamily="2" charset="0"/>
                <a:ea typeface="Roboto" panose="02000000000000000000" pitchFamily="2" charset="0"/>
                <a:cs typeface="Arial" panose="020B0604020202020204" pitchFamily="34" charset="0"/>
              </a:rPr>
              <a:t> for Branch of UES FGS PAO (JSC) – Main Power Networks of the East (MES </a:t>
            </a:r>
            <a:r>
              <a:rPr lang="en-US" sz="1200" err="1">
                <a:effectLst/>
                <a:latin typeface="Roboto" panose="02000000000000000000" pitchFamily="2" charset="0"/>
                <a:ea typeface="Roboto" panose="02000000000000000000" pitchFamily="2" charset="0"/>
                <a:cs typeface="Arial" panose="020B0604020202020204" pitchFamily="34" charset="0"/>
              </a:rPr>
              <a:t>Vostoka</a:t>
            </a:r>
            <a:r>
              <a:rPr lang="en-US" sz="1200">
                <a:effectLst/>
                <a:latin typeface="Roboto" panose="02000000000000000000" pitchFamily="2" charset="0"/>
                <a:ea typeface="Roboto" panose="02000000000000000000" pitchFamily="2" charset="0"/>
                <a:cs typeface="Arial" panose="020B0604020202020204" pitchFamily="34" charset="0"/>
              </a:rPr>
              <a:t>)</a:t>
            </a:r>
            <a:endParaRPr lang="pl-PL" sz="1200">
              <a:effectLst/>
              <a:latin typeface="Roboto" panose="02000000000000000000" pitchFamily="2" charset="0"/>
              <a:ea typeface="Roboto" panose="02000000000000000000" pitchFamily="2" charset="0"/>
              <a:cs typeface="Arial" panose="020B0604020202020204" pitchFamily="34" charset="0"/>
            </a:endParaRPr>
          </a:p>
        </p:txBody>
      </p:sp>
      <p:sp>
        <p:nvSpPr>
          <p:cNvPr id="26" name="pole tekstowe 25">
            <a:extLst>
              <a:ext uri="{FF2B5EF4-FFF2-40B4-BE49-F238E27FC236}">
                <a16:creationId xmlns:a16="http://schemas.microsoft.com/office/drawing/2014/main" id="{155B1408-55BB-4098-AC95-4E9AC2FBE6B5}"/>
              </a:ext>
            </a:extLst>
          </p:cNvPr>
          <p:cNvSpPr txBox="1"/>
          <p:nvPr/>
        </p:nvSpPr>
        <p:spPr>
          <a:xfrm>
            <a:off x="9275502" y="4474453"/>
            <a:ext cx="2558521" cy="868507"/>
          </a:xfrm>
          <a:prstGeom prst="rect">
            <a:avLst/>
          </a:prstGeom>
          <a:noFill/>
        </p:spPr>
        <p:txBody>
          <a:bodyPr wrap="square">
            <a:spAutoFit/>
          </a:bodyPr>
          <a:lstStyle/>
          <a:p>
            <a:pPr lvl="0" algn="just">
              <a:lnSpc>
                <a:spcPct val="107000"/>
              </a:lnSpc>
              <a:spcAft>
                <a:spcPts val="600"/>
              </a:spcAft>
            </a:pPr>
            <a:r>
              <a:rPr lang="en-US" sz="1200" b="1">
                <a:effectLst/>
                <a:latin typeface="Roboto" panose="02000000000000000000" pitchFamily="2" charset="0"/>
                <a:ea typeface="Roboto" panose="02000000000000000000" pitchFamily="2" charset="0"/>
                <a:cs typeface="Arial" panose="020B0604020202020204" pitchFamily="34" charset="0"/>
              </a:rPr>
              <a:t>Reconstruction of MSDS-220 </a:t>
            </a:r>
            <a:r>
              <a:rPr lang="en-US" sz="1200">
                <a:effectLst/>
                <a:latin typeface="Roboto" panose="02000000000000000000" pitchFamily="2" charset="0"/>
                <a:ea typeface="Roboto" panose="02000000000000000000" pitchFamily="2" charset="0"/>
                <a:cs typeface="Arial" panose="020B0604020202020204" pitchFamily="34" charset="0"/>
              </a:rPr>
              <a:t>(step-down substation) on the premises of </a:t>
            </a:r>
            <a:r>
              <a:rPr lang="en-US" sz="1200" err="1">
                <a:effectLst/>
                <a:latin typeface="Roboto" panose="02000000000000000000" pitchFamily="2" charset="0"/>
                <a:ea typeface="Roboto" panose="02000000000000000000" pitchFamily="2" charset="0"/>
                <a:cs typeface="Arial" panose="020B0604020202020204" pitchFamily="34" charset="0"/>
              </a:rPr>
              <a:t>Gazpromneft</a:t>
            </a:r>
            <a:r>
              <a:rPr lang="en-US" sz="1200">
                <a:effectLst/>
                <a:latin typeface="Roboto" panose="02000000000000000000" pitchFamily="2" charset="0"/>
                <a:ea typeface="Roboto" panose="02000000000000000000" pitchFamily="2" charset="0"/>
                <a:cs typeface="Arial" panose="020B0604020202020204" pitchFamily="34" charset="0"/>
              </a:rPr>
              <a:t>-ONPZ </a:t>
            </a:r>
            <a:r>
              <a:rPr lang="pl-PL" sz="1200">
                <a:effectLst/>
                <a:latin typeface="Roboto" panose="02000000000000000000" pitchFamily="2" charset="0"/>
                <a:ea typeface="Roboto" panose="02000000000000000000" pitchFamily="2" charset="0"/>
                <a:cs typeface="Arial" panose="020B0604020202020204" pitchFamily="34" charset="0"/>
              </a:rPr>
              <a:t>АО</a:t>
            </a:r>
            <a:r>
              <a:rPr lang="en-US" sz="1200">
                <a:effectLst/>
                <a:latin typeface="Roboto" panose="02000000000000000000" pitchFamily="2" charset="0"/>
                <a:ea typeface="Roboto" panose="02000000000000000000" pitchFamily="2" charset="0"/>
                <a:cs typeface="Arial" panose="020B0604020202020204" pitchFamily="34" charset="0"/>
              </a:rPr>
              <a:t> (JSC)</a:t>
            </a:r>
            <a:endParaRPr lang="pl-PL" sz="1200">
              <a:effectLst/>
              <a:latin typeface="Roboto" panose="02000000000000000000" pitchFamily="2" charset="0"/>
              <a:ea typeface="Roboto" panose="02000000000000000000" pitchFamily="2" charset="0"/>
              <a:cs typeface="Arial" panose="020B0604020202020204" pitchFamily="34" charset="0"/>
            </a:endParaRPr>
          </a:p>
        </p:txBody>
      </p:sp>
      <p:pic>
        <p:nvPicPr>
          <p:cNvPr id="28" name="Obraz 27">
            <a:extLst>
              <a:ext uri="{FF2B5EF4-FFF2-40B4-BE49-F238E27FC236}">
                <a16:creationId xmlns:a16="http://schemas.microsoft.com/office/drawing/2014/main" id="{1FFA5D40-1CB4-4897-9FB9-B18DFC8D4ED1}"/>
              </a:ext>
            </a:extLst>
          </p:cNvPr>
          <p:cNvPicPr/>
          <p:nvPr/>
        </p:nvPicPr>
        <p:blipFill>
          <a:blip r:embed="rId2"/>
          <a:stretch>
            <a:fillRect/>
          </a:stretch>
        </p:blipFill>
        <p:spPr>
          <a:xfrm>
            <a:off x="398086" y="2347447"/>
            <a:ext cx="2522918" cy="1888503"/>
          </a:xfrm>
          <a:prstGeom prst="rect">
            <a:avLst/>
          </a:prstGeom>
        </p:spPr>
      </p:pic>
      <p:pic>
        <p:nvPicPr>
          <p:cNvPr id="31" name="Obraz 30">
            <a:extLst>
              <a:ext uri="{FF2B5EF4-FFF2-40B4-BE49-F238E27FC236}">
                <a16:creationId xmlns:a16="http://schemas.microsoft.com/office/drawing/2014/main" id="{EFCE1207-EA52-4E01-BF65-7903DDA7B7D5}"/>
              </a:ext>
            </a:extLst>
          </p:cNvPr>
          <p:cNvPicPr/>
          <p:nvPr/>
        </p:nvPicPr>
        <p:blipFill rotWithShape="1">
          <a:blip r:embed="rId3"/>
          <a:srcRect r="30855"/>
          <a:stretch/>
        </p:blipFill>
        <p:spPr>
          <a:xfrm>
            <a:off x="9355940" y="2347447"/>
            <a:ext cx="2405580" cy="1938540"/>
          </a:xfrm>
          <a:prstGeom prst="rect">
            <a:avLst/>
          </a:prstGeom>
        </p:spPr>
      </p:pic>
      <p:pic>
        <p:nvPicPr>
          <p:cNvPr id="32" name="Obraz 31">
            <a:extLst>
              <a:ext uri="{FF2B5EF4-FFF2-40B4-BE49-F238E27FC236}">
                <a16:creationId xmlns:a16="http://schemas.microsoft.com/office/drawing/2014/main" id="{75EE5B41-84F9-4732-93FC-35CFEA818489}"/>
              </a:ext>
            </a:extLst>
          </p:cNvPr>
          <p:cNvPicPr/>
          <p:nvPr/>
        </p:nvPicPr>
        <p:blipFill>
          <a:blip r:embed="rId4"/>
          <a:stretch>
            <a:fillRect/>
          </a:stretch>
        </p:blipFill>
        <p:spPr>
          <a:xfrm>
            <a:off x="3333490" y="2347448"/>
            <a:ext cx="2498590" cy="1888502"/>
          </a:xfrm>
          <a:prstGeom prst="rect">
            <a:avLst/>
          </a:prstGeom>
        </p:spPr>
      </p:pic>
      <p:pic>
        <p:nvPicPr>
          <p:cNvPr id="34" name="Obraz 33">
            <a:extLst>
              <a:ext uri="{FF2B5EF4-FFF2-40B4-BE49-F238E27FC236}">
                <a16:creationId xmlns:a16="http://schemas.microsoft.com/office/drawing/2014/main" id="{2ED608B6-2839-4BD8-B50B-628411091E08}"/>
              </a:ext>
            </a:extLst>
          </p:cNvPr>
          <p:cNvPicPr/>
          <p:nvPr/>
        </p:nvPicPr>
        <p:blipFill rotWithShape="1">
          <a:blip r:embed="rId5"/>
          <a:srcRect l="7239" t="1457" r="3720" b="-1457"/>
          <a:stretch/>
        </p:blipFill>
        <p:spPr>
          <a:xfrm>
            <a:off x="6304496" y="2347447"/>
            <a:ext cx="2558521" cy="1892108"/>
          </a:xfrm>
          <a:prstGeom prst="rect">
            <a:avLst/>
          </a:prstGeom>
        </p:spPr>
      </p:pic>
      <p:sp>
        <p:nvSpPr>
          <p:cNvPr id="37" name="pole tekstowe 36">
            <a:extLst>
              <a:ext uri="{FF2B5EF4-FFF2-40B4-BE49-F238E27FC236}">
                <a16:creationId xmlns:a16="http://schemas.microsoft.com/office/drawing/2014/main" id="{868D1AC7-8F1A-4017-A555-A568CEFB3F3B}"/>
              </a:ext>
            </a:extLst>
          </p:cNvPr>
          <p:cNvSpPr txBox="1"/>
          <p:nvPr/>
        </p:nvSpPr>
        <p:spPr>
          <a:xfrm>
            <a:off x="3224741" y="5993085"/>
            <a:ext cx="5742518" cy="445507"/>
          </a:xfrm>
          <a:prstGeom prst="rect">
            <a:avLst/>
          </a:prstGeom>
          <a:noFill/>
        </p:spPr>
        <p:txBody>
          <a:bodyPr wrap="square">
            <a:spAutoFit/>
          </a:bodyPr>
          <a:lstStyle/>
          <a:p>
            <a:pPr algn="ctr">
              <a:lnSpc>
                <a:spcPct val="107000"/>
              </a:lnSpc>
              <a:spcAft>
                <a:spcPts val="600"/>
              </a:spcAft>
            </a:pPr>
            <a:r>
              <a:rPr lang="en-US" sz="1050" i="1">
                <a:effectLst/>
                <a:latin typeface="Roboto" panose="02000000000000000000" pitchFamily="2" charset="0"/>
                <a:ea typeface="Roboto" panose="02000000000000000000" pitchFamily="2" charset="0"/>
                <a:cs typeface="Times New Roman" panose="02020603050405020304" pitchFamily="18" charset="0"/>
              </a:rPr>
              <a:t>The above is to show only some of the numerous ventures undertaken by RESBUD, </a:t>
            </a:r>
            <a:r>
              <a:rPr lang="en-US" sz="1050" i="1" err="1">
                <a:effectLst/>
                <a:latin typeface="Roboto" panose="02000000000000000000" pitchFamily="2" charset="0"/>
                <a:ea typeface="Roboto" panose="02000000000000000000" pitchFamily="2" charset="0"/>
                <a:cs typeface="Times New Roman" panose="02020603050405020304" pitchFamily="18" charset="0"/>
              </a:rPr>
              <a:t>Energokomplekt</a:t>
            </a:r>
            <a:r>
              <a:rPr lang="en-US" sz="1050" i="1">
                <a:effectLst/>
                <a:latin typeface="Roboto" panose="02000000000000000000" pitchFamily="2" charset="0"/>
                <a:ea typeface="Roboto" panose="02000000000000000000" pitchFamily="2" charset="0"/>
                <a:cs typeface="Times New Roman" panose="02020603050405020304" pitchFamily="18" charset="0"/>
              </a:rPr>
              <a:t>, </a:t>
            </a:r>
            <a:r>
              <a:rPr lang="en-US" sz="1050" i="1" err="1">
                <a:effectLst/>
                <a:latin typeface="Roboto" panose="02000000000000000000" pitchFamily="2" charset="0"/>
                <a:ea typeface="Roboto" panose="02000000000000000000" pitchFamily="2" charset="0"/>
                <a:cs typeface="Times New Roman" panose="02020603050405020304" pitchFamily="18" charset="0"/>
              </a:rPr>
              <a:t>Conpol</a:t>
            </a:r>
            <a:r>
              <a:rPr lang="en-US" sz="1050" i="1">
                <a:effectLst/>
                <a:latin typeface="Roboto" panose="02000000000000000000" pitchFamily="2" charset="0"/>
                <a:ea typeface="Roboto" panose="02000000000000000000" pitchFamily="2" charset="0"/>
                <a:cs typeface="Times New Roman" panose="02020603050405020304" pitchFamily="18" charset="0"/>
              </a:rPr>
              <a:t> and </a:t>
            </a:r>
            <a:r>
              <a:rPr lang="en-US" sz="1050" i="1" err="1">
                <a:effectLst/>
                <a:latin typeface="Roboto" panose="02000000000000000000" pitchFamily="2" charset="0"/>
                <a:ea typeface="Roboto" panose="02000000000000000000" pitchFamily="2" charset="0"/>
                <a:cs typeface="Times New Roman" panose="02020603050405020304" pitchFamily="18" charset="0"/>
              </a:rPr>
              <a:t>Uniwersi</a:t>
            </a:r>
            <a:r>
              <a:rPr lang="pl-PL" sz="1050" i="1">
                <a:effectLst/>
                <a:latin typeface="Roboto" panose="02000000000000000000" pitchFamily="2" charset="0"/>
                <a:ea typeface="Roboto" panose="02000000000000000000" pitchFamily="2" charset="0"/>
                <a:cs typeface="Times New Roman" panose="02020603050405020304" pitchFamily="18" charset="0"/>
              </a:rPr>
              <a:t>m</a:t>
            </a:r>
          </a:p>
        </p:txBody>
      </p:sp>
      <p:sp>
        <p:nvSpPr>
          <p:cNvPr id="18" name="pole tekstowe 17">
            <a:extLst>
              <a:ext uri="{FF2B5EF4-FFF2-40B4-BE49-F238E27FC236}">
                <a16:creationId xmlns:a16="http://schemas.microsoft.com/office/drawing/2014/main" id="{158308D0-B853-4F8D-8C98-446EAE6F11A7}"/>
              </a:ext>
            </a:extLst>
          </p:cNvPr>
          <p:cNvSpPr txBox="1"/>
          <p:nvPr/>
        </p:nvSpPr>
        <p:spPr>
          <a:xfrm>
            <a:off x="252412" y="6494732"/>
            <a:ext cx="8607424" cy="232371"/>
          </a:xfrm>
          <a:prstGeom prst="rect">
            <a:avLst/>
          </a:prstGeom>
          <a:noFill/>
        </p:spPr>
        <p:txBody>
          <a:bodyPr wrap="square">
            <a:spAutoFit/>
          </a:bodyPr>
          <a:lstStyle/>
          <a:p>
            <a:pPr algn="just">
              <a:lnSpc>
                <a:spcPct val="107000"/>
              </a:lnSpc>
              <a:spcAft>
                <a:spcPts val="600"/>
              </a:spcAft>
            </a:pPr>
            <a:r>
              <a:rPr lang="en-US" sz="900" dirty="0">
                <a:solidFill>
                  <a:srgbClr val="023D5B"/>
                </a:solidFill>
                <a:effectLst/>
                <a:latin typeface="Roboto" panose="02000000000000000000" pitchFamily="2" charset="0"/>
                <a:ea typeface="Roboto" panose="02000000000000000000" pitchFamily="2" charset="0"/>
                <a:cs typeface="Times New Roman" panose="02020603050405020304" pitchFamily="18" charset="0"/>
              </a:rPr>
              <a:t>RESBUD SE – we build to connect people</a:t>
            </a:r>
          </a:p>
        </p:txBody>
      </p:sp>
      <p:pic>
        <p:nvPicPr>
          <p:cNvPr id="19" name="Grafika 18">
            <a:extLst>
              <a:ext uri="{FF2B5EF4-FFF2-40B4-BE49-F238E27FC236}">
                <a16:creationId xmlns:a16="http://schemas.microsoft.com/office/drawing/2014/main" id="{9BD7DB78-AB80-47F6-AF0E-ABCFF7306DE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0797" y="115048"/>
            <a:ext cx="1209675" cy="1219200"/>
          </a:xfrm>
          <a:prstGeom prst="rect">
            <a:avLst/>
          </a:prstGeom>
        </p:spPr>
      </p:pic>
      <p:pic>
        <p:nvPicPr>
          <p:cNvPr id="21" name="Obraz 20" descr="Obraz zawierający tekst, clipart&#10;&#10;Opis wygenerowany automatycznie">
            <a:extLst>
              <a:ext uri="{FF2B5EF4-FFF2-40B4-BE49-F238E27FC236}">
                <a16:creationId xmlns:a16="http://schemas.microsoft.com/office/drawing/2014/main" id="{7680DA69-719D-405D-AED4-C38FEFE737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5441" y="670657"/>
            <a:ext cx="1040863" cy="341045"/>
          </a:xfrm>
          <a:prstGeom prst="rect">
            <a:avLst/>
          </a:prstGeom>
        </p:spPr>
      </p:pic>
    </p:spTree>
    <p:extLst>
      <p:ext uri="{BB962C8B-B14F-4D97-AF65-F5344CB8AC3E}">
        <p14:creationId xmlns:p14="http://schemas.microsoft.com/office/powerpoint/2010/main" val="3585932940"/>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265</TotalTime>
  <Words>3491</Words>
  <Application>Microsoft Office PowerPoint</Application>
  <PresentationFormat>Panoramiczny</PresentationFormat>
  <Paragraphs>315</Paragraphs>
  <Slides>23</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23</vt:i4>
      </vt:variant>
    </vt:vector>
  </HeadingPairs>
  <TitlesOfParts>
    <vt:vector size="29" baseType="lpstr">
      <vt:lpstr>Arial</vt:lpstr>
      <vt:lpstr>Calibri</vt:lpstr>
      <vt:lpstr>Calibri Light</vt:lpstr>
      <vt:lpstr>Roboto</vt:lpstr>
      <vt:lpstr>Symbol</vt:lpstr>
      <vt:lpstr>Motyw pakietu 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Monitoring Długosz PR</dc:creator>
  <cp:lastModifiedBy>Aleksandra Nawrot</cp:lastModifiedBy>
  <cp:revision>29</cp:revision>
  <dcterms:created xsi:type="dcterms:W3CDTF">2021-01-13T08:36:04Z</dcterms:created>
  <dcterms:modified xsi:type="dcterms:W3CDTF">2021-09-15T15:18:33Z</dcterms:modified>
</cp:coreProperties>
</file>